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8575-E5DC-4DD3-A000-59F8E4F631B5}" type="datetimeFigureOut">
              <a:rPr lang="th-TH" smtClean="0"/>
              <a:t>11/07/65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2D91-D262-4CE5-B201-06AF9078F8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451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1B3AC-2667-4B1E-9C2C-DC325417352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D25EF-5D92-44E6-806C-D4A35A61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87FA-DB9F-421E-B920-DFD68B1ACE6E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100D-72E4-4A5B-AB64-8602FFC28F18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B0E-4EAA-4389-865C-7F42352F3F70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581A-8D0F-43A9-BDAC-F56A17D6894B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188B-4103-4777-BCC5-0C3B91562332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AE30-0588-4343-861A-92C3859BC853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F1DE-E865-4493-BC97-4BD34F770207}" type="datetime1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06DA-E13E-4E87-86DF-C2E2B098962A}" type="datetime1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721-89D4-414C-AB81-A0D84A518C2B}" type="datetime1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FEDC-3D72-4CC1-AD9C-9F8A09D37281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54A-C289-4834-A658-272993C0806F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90B1-EDBE-402D-A618-861FDCB3B06A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D1C59-4659-4BDD-8898-1358E135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การพัฒนาวิชาชีพวิศวกรรมตามกรอบความสามารถของวิศวกรในระดับสากล</a:t>
            </a:r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โดย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รศ.ดร.สุธา ขาวเธียร</a:t>
            </a:r>
            <a:endParaRPr lang="en-US" sz="2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z="2000" smtClean="0"/>
              <a:t>1</a:t>
            </a:fld>
            <a:endParaRPr lang="en-US" sz="2000" dirty="0"/>
          </a:p>
        </p:txBody>
      </p:sp>
      <p:pic>
        <p:nvPicPr>
          <p:cNvPr id="5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90214"/>
            <a:ext cx="2948940" cy="1767219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6" name="กลุ่ม 5"/>
          <p:cNvGrpSpPr/>
          <p:nvPr/>
        </p:nvGrpSpPr>
        <p:grpSpPr>
          <a:xfrm>
            <a:off x="7656653" y="6251016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5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คำอธิบายที่บ่งชี้ความสามารถการประกอบวิชาชีพ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มีความรู้ความเข้าใจ</a:t>
            </a:r>
            <a:r>
              <a:rPr lang="th-TH" dirty="0" smtClean="0"/>
              <a:t>ถึงองค์ความรู้วิศวกรรมพื้นฐาน วิศวกรรมเฉพาะทาง และความรู้ใหม่ทางวิศวกรรม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มีความรู้ความเข้าใจในเทคโนโลยี</a:t>
            </a:r>
            <a:r>
              <a:rPr lang="th-TH" dirty="0" smtClean="0"/>
              <a:t>ที่มีอยู่ เทคโนโลยีใหม่ และการควบรวมเทคโนโลยี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มีความเข้าใจถึงการประยุกต์หลักการทางวิศวกรรม</a:t>
            </a:r>
            <a:r>
              <a:rPr lang="th-TH" dirty="0" smtClean="0"/>
              <a:t>เพื่อการปฏิบัติวิชาชีพที่ดี (</a:t>
            </a:r>
            <a:r>
              <a:rPr lang="en-US" dirty="0" smtClean="0"/>
              <a:t>Good Practice)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th-TH" b="1" dirty="0" smtClean="0"/>
              <a:t>สืบค้นและศึกษาวิจัย</a:t>
            </a:r>
            <a:r>
              <a:rPr lang="th-TH" dirty="0" smtClean="0"/>
              <a:t>เพื่อประเมินตน เพื่อการปฏิบัติวิชาชีพในแนวทางที่ดีที่สุด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8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4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ตรวจสอบประเด็นปัญหา</a:t>
            </a:r>
            <a:r>
              <a:rPr lang="th-TH" dirty="0" smtClean="0"/>
              <a:t>ทางวิศวกรรมภายใต้ขอบเขตความรับผิดชอบและแยกแยะความซับซ้อนถึงแนวทางการประพฤติปฏิบัติวิชาชีพ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วิเคราะห์ประเด็น</a:t>
            </a:r>
            <a:r>
              <a:rPr lang="th-TH" dirty="0" smtClean="0"/>
              <a:t>ความสลับซับซ้อนของปัญหาทางวิศวกรรม เน้นผลงานวิศวกรรมและการให้บริการ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แสวงหาแนวทางเพื่อการแก้ปัญหา</a:t>
            </a:r>
            <a:r>
              <a:rPr lang="th-TH" dirty="0" smtClean="0"/>
              <a:t>ทางวิศวกรรมที่ซับซ้อน</a:t>
            </a:r>
          </a:p>
          <a:p>
            <a:pPr marL="0" indent="0">
              <a:buNone/>
            </a:pPr>
            <a:r>
              <a:rPr lang="th-TH" sz="2800" dirty="0" smtClean="0">
                <a:sym typeface="Wingdings 2"/>
              </a:rPr>
              <a:t></a:t>
            </a:r>
            <a:r>
              <a:rPr lang="th-TH" b="1" dirty="0" smtClean="0"/>
              <a:t>กำหนดทางเลือกเพื่อแก้ปัญหา</a:t>
            </a:r>
            <a:r>
              <a:rPr lang="th-TH" dirty="0" smtClean="0"/>
              <a:t>ทางวิศวกรรมที่ซับซ้อนควบคู่กับการทดสอบและประเมินผลตามทรัพยากรที่จำเป็น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รวบรวมผลการประเมิน </a:t>
            </a:r>
            <a:r>
              <a:rPr lang="th-TH" dirty="0" smtClean="0"/>
              <a:t>และควบรวมเพื่อการกำหนด รูปแบบ การออกแบบ เน้นคุณภาพ ความคุ้มทุน ความปลอดภัย และความน่าเชื่อถือ สอดรับกับเงื่อนไขของแต่ละทางเลือก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นำเสนอเป็นผลการออกแบบของการแก้ปัญหา</a:t>
            </a:r>
            <a:r>
              <a:rPr lang="th-TH" dirty="0" smtClean="0"/>
              <a:t>ที่สลับซับซ้อนและปรับปรุงให้ดียิ่งขึ้น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คำอธิบายที่บ่งชี้ความสามารถการประกอบวิชาชีพ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05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/>
              <a:t>• </a:t>
            </a:r>
            <a:r>
              <a:rPr lang="th-TH" sz="2400" b="1" dirty="0" smtClean="0"/>
              <a:t>สามารถประกันหรือยืนยันผลงาน</a:t>
            </a:r>
            <a:r>
              <a:rPr lang="th-TH" sz="2400" dirty="0" smtClean="0"/>
              <a:t>สู่การปฏิบัติวิชาชีพได้</a:t>
            </a:r>
          </a:p>
          <a:p>
            <a:pPr marL="0" indent="0">
              <a:buNone/>
            </a:pPr>
            <a:r>
              <a:rPr lang="th-TH" sz="2400" dirty="0" smtClean="0"/>
              <a:t>• </a:t>
            </a:r>
            <a:r>
              <a:rPr lang="th-TH" sz="2400" b="1" dirty="0" smtClean="0"/>
              <a:t>จัดขั้นตอน ลำดับงาน</a:t>
            </a:r>
            <a:r>
              <a:rPr lang="th-TH" sz="2400" dirty="0" smtClean="0"/>
              <a:t>ในการสร้างการผลิตรองรับการออกแบบที่สอดคล้องกับข้อกำหนดและเงื่อนไข</a:t>
            </a:r>
          </a:p>
          <a:p>
            <a:pPr marL="0" indent="0">
              <a:buNone/>
            </a:pPr>
            <a:r>
              <a:rPr lang="th-TH" sz="2400" dirty="0" smtClean="0"/>
              <a:t>• มี</a:t>
            </a:r>
            <a:r>
              <a:rPr lang="th-TH" sz="2400" b="1" dirty="0" smtClean="0"/>
              <a:t>ระบบการประเมินผลลัพธ์ </a:t>
            </a:r>
            <a:r>
              <a:rPr lang="th-TH" sz="2400" dirty="0" smtClean="0"/>
              <a:t>และผลกระทบเพื่อการแก้ไขปรับปรุงงานวิศวกรรมที่ซับซ้อนได้</a:t>
            </a:r>
          </a:p>
          <a:p>
            <a:pPr marL="0" indent="0">
              <a:buNone/>
            </a:pPr>
            <a:r>
              <a:rPr lang="th-TH" sz="2400" dirty="0" smtClean="0"/>
              <a:t>• </a:t>
            </a:r>
            <a:r>
              <a:rPr lang="th-TH" sz="2400" b="1" dirty="0" smtClean="0"/>
              <a:t>ทบทวนความสามารถ</a:t>
            </a:r>
            <a:r>
              <a:rPr lang="th-TH" sz="2400" dirty="0" smtClean="0"/>
              <a:t>การประกอบวิชาชีพเพื่อการพัฒนาวิชาชีพในสายการปฏิบัติงานตามความถนัดและตำแหน่งหน้าที่</a:t>
            </a:r>
          </a:p>
          <a:p>
            <a:pPr marL="0" indent="0">
              <a:buNone/>
            </a:pPr>
            <a:r>
              <a:rPr lang="th-TH" sz="2400" dirty="0" smtClean="0"/>
              <a:t>• กำหนด</a:t>
            </a:r>
            <a:r>
              <a:rPr lang="th-TH" sz="2400" b="1" dirty="0" smtClean="0"/>
              <a:t>วัตถุประสงค์ขององค์กรเพื่อการพัฒนาวิชาชีพอย่างต่อเนื่อง</a:t>
            </a:r>
          </a:p>
          <a:p>
            <a:pPr marL="0" indent="0">
              <a:buNone/>
            </a:pPr>
            <a:r>
              <a:rPr lang="th-TH" sz="2400" dirty="0" smtClean="0"/>
              <a:t>• </a:t>
            </a:r>
            <a:r>
              <a:rPr lang="th-TH" sz="2400" b="1" dirty="0" smtClean="0"/>
              <a:t>วางแผนการพัฒนาวิชาชีพ</a:t>
            </a:r>
            <a:r>
              <a:rPr lang="th-TH" sz="2400" dirty="0" smtClean="0"/>
              <a:t>เสริมสร้างความสามารถการประกอบวิชาชีพ </a:t>
            </a:r>
          </a:p>
          <a:p>
            <a:pPr marL="0" indent="0">
              <a:buNone/>
            </a:pPr>
            <a:r>
              <a:rPr lang="th-TH" sz="2400" dirty="0" smtClean="0"/>
              <a:t>• </a:t>
            </a:r>
            <a:r>
              <a:rPr lang="th-TH" sz="2400" b="1" dirty="0" smtClean="0"/>
              <a:t>บริหารจัดการให้มีการพัฒนาวิชาชีพต่อเนื่อง</a:t>
            </a:r>
            <a:r>
              <a:rPr lang="th-TH" sz="2400" dirty="0" smtClean="0"/>
              <a:t>ได้อย่าง เพียงพอ</a:t>
            </a:r>
          </a:p>
          <a:p>
            <a:pPr marL="0" indent="0">
              <a:buNone/>
            </a:pPr>
            <a:r>
              <a:rPr lang="th-TH" sz="2400" dirty="0" smtClean="0"/>
              <a:t>• จัดมีระบบการ</a:t>
            </a:r>
            <a:r>
              <a:rPr lang="th-TH" sz="2400" b="1" dirty="0" smtClean="0"/>
              <a:t>ประเมินผลสัมฤทธิ์ของแผนการพัฒนาวิชา</a:t>
            </a:r>
            <a:r>
              <a:rPr lang="th-TH" sz="2400" dirty="0" smtClean="0"/>
              <a:t>ชีพอย่างต่อเนื่อง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คำอธิบายที่บ่งชี้ความสามารถการประกอบวิชาชีพ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93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วินิจฉัยการแก้ปัญหา</a:t>
            </a:r>
            <a:r>
              <a:rPr lang="th-TH" dirty="0" smtClean="0"/>
              <a:t>ทางวิศวกรรม เน้นผลสัมฤทธิ์เชิงสมรรถภาพและมีขบวนการจัดสู่ภาคปฏิบัติที่ขจัดข้อ</a:t>
            </a:r>
          </a:p>
          <a:p>
            <a:pPr marL="0" indent="0">
              <a:buNone/>
            </a:pPr>
            <a:r>
              <a:rPr lang="th-TH" dirty="0" smtClean="0"/>
              <a:t>โต้แย้งได้อย่างเบ็ดเสร็จ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กำหนดวิธีการ</a:t>
            </a:r>
            <a:r>
              <a:rPr lang="th-TH" dirty="0" smtClean="0"/>
              <a:t>ตรวจประเมินด้วยหลักการทางวิศวกรรมซึ่งเป็นที่ยอมรับ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ตรวจประเมินผลงานทางวิศวกรรม </a:t>
            </a:r>
            <a:r>
              <a:rPr lang="th-TH" dirty="0" smtClean="0"/>
              <a:t>(</a:t>
            </a:r>
            <a:r>
              <a:rPr lang="en-US" dirty="0" smtClean="0"/>
              <a:t>Design Solution) </a:t>
            </a:r>
            <a:r>
              <a:rPr lang="th-TH" dirty="0" smtClean="0"/>
              <a:t>ตามข้อกำหนดและเงื่อนไข</a:t>
            </a:r>
          </a:p>
          <a:p>
            <a:pPr marL="0" indent="0">
              <a:buNone/>
            </a:pPr>
            <a:r>
              <a:rPr lang="th-TH" dirty="0" smtClean="0"/>
              <a:t>• </a:t>
            </a:r>
            <a:r>
              <a:rPr lang="th-TH" b="1" dirty="0" smtClean="0"/>
              <a:t>เรียนรู้</a:t>
            </a:r>
            <a:r>
              <a:rPr lang="th-TH" dirty="0" smtClean="0"/>
              <a:t>ผลการตรวจประเมินจากกระบวนการ</a:t>
            </a:r>
            <a:r>
              <a:rPr lang="th-TH" b="1" dirty="0" smtClean="0"/>
              <a:t>เพื่อการปรับปรุง</a:t>
            </a:r>
            <a:r>
              <a:rPr lang="th-TH" dirty="0" smtClean="0"/>
              <a:t>และพัฒนาให้เป็นการปฏิบัติวิชาชีพที่ดีที่สุด</a:t>
            </a:r>
          </a:p>
          <a:p>
            <a:pPr marL="0" indent="0">
              <a:buNone/>
            </a:pPr>
            <a:r>
              <a:rPr lang="th-TH" dirty="0" smtClean="0"/>
              <a:t>(</a:t>
            </a:r>
            <a:r>
              <a:rPr lang="en-US" dirty="0" smtClean="0"/>
              <a:t>Best Practice)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คำอธิบายที่บ่งชี้ความสามารถการประกอบวิชาชีพ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งานวิศวกรรมควบคุม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dirty="0" smtClean="0"/>
              <a:t>1) งานให้คำปรึกษา หมายถึง การให้คำแนะนา การตรวจวินิจฉัย การตรวจรับรองงานวิศวกรรม</a:t>
            </a:r>
          </a:p>
          <a:p>
            <a:pPr marL="0" indent="0">
              <a:buNone/>
            </a:pPr>
            <a:r>
              <a:rPr lang="th-TH" dirty="0" smtClean="0"/>
              <a:t>2) งานวางโครงการ หมายถึง การศึกษา การวิเคราะห์ทางเลือกที่เหมาะสม การวางแผนของโครงการ</a:t>
            </a:r>
          </a:p>
          <a:p>
            <a:pPr marL="0" indent="0">
              <a:buNone/>
            </a:pPr>
            <a:r>
              <a:rPr lang="th-TH" dirty="0" smtClean="0"/>
              <a:t>3) งานออกแบบและคำนวณ หมายถึง การใช้หลักวิชาเพื่อให้ได้มาซึ่งรายละเอียด ในการก่อสร้าง การสร้าง การผลิต หรือการวางผังโรงงานและเครื่องจักร โดยมีรายการคำนวณ แสดงเป็นรูปแบบ ข้อกำหนด หรือประมาณการ</a:t>
            </a:r>
          </a:p>
          <a:p>
            <a:pPr marL="0" indent="0">
              <a:buNone/>
            </a:pPr>
            <a:r>
              <a:rPr lang="th-TH" dirty="0" smtClean="0"/>
              <a:t>4) งานควบคุมการสร้างหรือการผลิต หมายถึง การอำนวยการควบคุม หรือการควบคุม เกี่ยวกับการก่อสร้าง การสร้าง การผลิต การติดตั้ง การซ่อม การดัดแปลง การรื้อถอนงาน หรือการเคลื่อนย้ายงานให้เป็นไปโดยถูกต้องตามรูปแบบ และข้อกาหนดของหลักวิชาชีพวิศวกรรม</a:t>
            </a:r>
          </a:p>
          <a:p>
            <a:pPr marL="0" indent="0">
              <a:buNone/>
            </a:pPr>
            <a:r>
              <a:rPr lang="th-TH" dirty="0" smtClean="0"/>
              <a:t>5) งานพิจารณาตรวจสอบ หมายถึง การค้นคว้า การวิเคราะห์ การทดสอบ การหาข้อมูล และสถิติต่างๆ หรือใช้หลักเกณฑ์ หรือประกอบการตรวจสอบ วินิจฉัยงาน หรือในการสอบทาน</a:t>
            </a:r>
          </a:p>
          <a:p>
            <a:pPr marL="0" indent="0">
              <a:buNone/>
            </a:pPr>
            <a:r>
              <a:rPr lang="th-TH" dirty="0" smtClean="0"/>
              <a:t>6) งานอำนวยการใช้  หมายถึง การอำนวยการดูแลการใช้  การบารุงรักษางาน  ทั้งที่เป็นชิ้นงาน หรือระบบ ให้เป็นไปโดยถูกต้อง ตามรูปแบบ และข้อกำหนดของหลักวิชาชีพวิศวกรรม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8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438"/>
            <a:ext cx="2034467" cy="12192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18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งานวิศวกรรมควบคุมตามประกาศกฎกระทรวงฯ จะนำไปใช้ประเมินผลงานวิศวกรรมตามความสามารถการประกอบวิชาชีพวิศวกรรมควบคุมสำหรับผู้ขอมีใบอนุญาตระดับ สามัญวิศวกร และวุฒิวิศวกรต่อไป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งานวิศวกรรมควบคุม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438"/>
            <a:ext cx="2034467" cy="12192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99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การนำเสนอผลงานทางวิศวกรรมดีเด่น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87827"/>
              </p:ext>
            </p:extLst>
          </p:nvPr>
        </p:nvGraphicFramePr>
        <p:xfrm>
          <a:off x="457200" y="1600200"/>
          <a:ext cx="8229600" cy="516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ลำดับ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หัวข้อรายงาน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คำอธิบาย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คำนำ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คำแถลงภาพรวมของรายงานและการรายงานไปพิจารณาประกอบการประเมินผลความสามารถในการประกอบวิชาชีพในการขอเลื่อนระดับใบอนุญาตวิศวกรรมควบคุม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กิตติกรรมประกาศ</a:t>
                      </a: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(</a:t>
                      </a:r>
                      <a:r>
                        <a:rPr lang="th-TH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ถ้ามี)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อธิบายและประกาศขอบคุณผู้ที่ให้ความอนุเคราะห์ และผุ้มีส่วนร่วมในการทำงาน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สารบัญ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สารบัญหัวข้อรายงาน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4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บทนำ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1.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 ลักษณะงานทางวิศวกรรม (ระบุขนาดและความสำคัญ)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2. 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รายละเอียดโครงการ /ตำแหน่งในโครงการ / อำนาจ /</a:t>
                      </a:r>
                      <a:r>
                        <a:rPr lang="th-TH" sz="2000" dirty="0" smtClean="0">
                          <a:effectLst/>
                          <a:latin typeface="Cordia New"/>
                          <a:ea typeface="Calibri"/>
                          <a:cs typeface="Cordia New"/>
                        </a:rPr>
                        <a:t>หน้าที่ </a:t>
                      </a:r>
                      <a:r>
                        <a:rPr lang="th-TH" sz="200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การ</a:t>
                      </a: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จัดการงานวิศกรรม หรือมีส่วนร่วมในการจัดการงานวิศวกรรมการกำหนดภารกิจและความมีส่วนร่วมของการบริหารจัดการงานวิศวกรรม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ลักษณะและขอบเขตของงานทางวิศวกรรมดีเด่น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มีการกำหนดขอบเขตของปัญหาและงานทางวิศวกรรมและเงื่อนไขที่ชัดเจน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2. 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กำหนดตัวแปรในระบบเพื่อสามารถวิเคราะห์หาผลลัพธ์ที่เหมาะสมที่สุด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กลุ่ม 6"/>
          <p:cNvGrpSpPr/>
          <p:nvPr/>
        </p:nvGrpSpPr>
        <p:grpSpPr>
          <a:xfrm>
            <a:off x="7924800" y="6356350"/>
            <a:ext cx="538006" cy="414578"/>
            <a:chOff x="16526187" y="10576009"/>
            <a:chExt cx="1533213" cy="1208153"/>
          </a:xfrm>
        </p:grpSpPr>
        <p:sp>
          <p:nvSpPr>
            <p:cNvPr id="8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10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52400"/>
            <a:ext cx="2034467" cy="12192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60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933793"/>
              </p:ext>
            </p:extLst>
          </p:nvPr>
        </p:nvGraphicFramePr>
        <p:xfrm>
          <a:off x="457200" y="1600200"/>
          <a:ext cx="8229600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ลำดับ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Calibri"/>
                          <a:ea typeface="Calibri"/>
                          <a:cs typeface="Cordia New"/>
                        </a:rPr>
                        <a:t>หัวข้อรายงาน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คำอธิบาย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วัตถุประสงค์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อธิบายและกำหนดเป้าหมายความสำเร็จของงานหรือการแก้ไขปัญหาของงานที่ได้รับผิดชอบ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การสืบค้นทางเอกสารและข้อเท็จจริง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1. ครอบคลุมการวิเคราะห์และยืนยันปัญหาทางวิศวกรรม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2. วิธีและผลการสืบค้นข้อเท็จจริงของข้อมูล ก่อนนำไปวิเคราะห์และแก้ไขปัญหาของานวิศวกรรม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หลักการทางวิศวกรรม แนวทางการทำงาน และเลือกใช้วิธีการแก้ไขปัญหา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อธิบายการกำหนด แนวทาง และเลือกใช้วิธีการแก้ไขปัญหาโดยใช้องค์ความรู้และหลักการทางวิศวกรรม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2. 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การเลือกใช้ข้อกำหนดและขั้นตอนวิธีการดีที่สุดในการแก้ไขปัญหาหรือการทำงานทางวิศวกรรมได้อย่างเหมาะสมตามหลักวิศวกรรม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3. 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การศึกษาเปรียบเทียบทางเลือกอย่างเหมาะสมตามหลักวิชาการ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ผลลัพธ์ของการแก้ไขปัญหาหรือการทำงานทางวิศวกรรม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1. การแจกแจงองค์ประกอบ และเงื่อนไข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2. การวิเคราะห์ความสัมพันธ์ของตัวแปรเชิงทางคณิตศาสตร์ หรือการคำนวณผลลัพธ์ของปัญหาโดยใช้โมเดลทางคณิตศาสตร์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การนำเสนอผลงานทางวิศวกรรมดีเด่น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กลุ่ม 6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8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10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52400"/>
            <a:ext cx="2034467" cy="12192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48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การนำเสนอผลงานทางวิศวกรรมดีเด่น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799762"/>
              </p:ext>
            </p:extLst>
          </p:nvPr>
        </p:nvGraphicFramePr>
        <p:xfrm>
          <a:off x="457200" y="1600200"/>
          <a:ext cx="8229600" cy="419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ลำดับ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Calibri"/>
                          <a:ea typeface="Calibri"/>
                          <a:cs typeface="Cordia New"/>
                        </a:rPr>
                        <a:t>หัวข้อรายงาน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คำอธิบาย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การประเมินผลลัพธ์และผลกระทบของการแก้ไขปัญหา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อธิบายกระบวนการประเมินผลลัพธ์และผลกระทบภายใต้เงื่อนไขที่กำหนด	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2. </a:t>
                      </a:r>
                      <a:r>
                        <a:rPr lang="th-TH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วิธีการตัดสินใจหรือมีส่วนร่วมตัดสินใจในงานวิศวกรรมและแสดงผลการตัดสินใจแก้ไขปัญหาในงานวิศวกรรม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11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บทสรุป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1. </a:t>
                      </a:r>
                      <a:r>
                        <a:rPr lang="th-TH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สรุปองค์ความรู้ความชำนาญการ บูรณาการการประกอบวิชาชีพ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2. </a:t>
                      </a:r>
                      <a:r>
                        <a:rPr lang="th-TH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ผลสำเร็จและจุดเด่นของผลงาน เน้นผลสัมฤทธิ์การปฏิบัติวิชาชีพ</a:t>
                      </a: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3. </a:t>
                      </a:r>
                      <a:r>
                        <a:rPr lang="th-TH" sz="2000">
                          <a:effectLst/>
                          <a:latin typeface="Cordia New"/>
                          <a:ea typeface="Calibri"/>
                          <a:cs typeface="Cordia New"/>
                        </a:rPr>
                        <a:t>ปัญหา อุปสรรค และการแก้ปัญหาทางวิศวกรรมที่ได้ผลเชิงประจักษ์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Cordia New"/>
                        </a:rPr>
                        <a:t>เอกสารอ้างอิง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รายการเอกสารและมาตรฐานการปฏิบัติวิชาชีพที่นำมาใช้อ้างอิง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กลุ่ม 6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8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10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62791"/>
            <a:ext cx="2034467" cy="12192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03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sz="3600" b="1" dirty="0" smtClean="0"/>
              <a:t>รายการเอกสารแสดงบัญชีแสดงผลงานและปริมาณงานในการประกอบวิชาชีพวิศวกรรม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50424"/>
              </p:ext>
            </p:extLst>
          </p:nvPr>
        </p:nvGraphicFramePr>
        <p:xfrm>
          <a:off x="685800" y="1676400"/>
          <a:ext cx="7772400" cy="4910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3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ลำดับ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ชื่อเอกสาร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แบบรายการประวัติการทำงานและประสบการณ์วิชาชีพ (</a:t>
                      </a:r>
                      <a:r>
                        <a:rPr lang="en-US" sz="2400" dirty="0">
                          <a:effectLst/>
                        </a:rPr>
                        <a:t>Professional experience)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แบบรายการกิจกรรมการพัฒนาวิชาชีพต่อเนื่อง</a:t>
                      </a:r>
                      <a:r>
                        <a:rPr lang="en-US" sz="2400" dirty="0">
                          <a:effectLst/>
                        </a:rPr>
                        <a:t> (CPD Activities)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แบบรายการแสดงความรับผิดชอบงานวิชาชีพวิศวกรรม (</a:t>
                      </a:r>
                      <a:r>
                        <a:rPr lang="en-US" sz="2400" dirty="0">
                          <a:effectLst/>
                        </a:rPr>
                        <a:t>Responsible charge)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แบบรายการแสดงผลงานวิศวกรรมที่เด่นชัด (</a:t>
                      </a:r>
                      <a:r>
                        <a:rPr lang="en-US" sz="2400" dirty="0">
                          <a:effectLst/>
                        </a:rPr>
                        <a:t>Significant engineering work)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รายงานผลงานวิศวกรรมดีเด่นตามหัวข้อรายงานที่กำหนด </a:t>
                      </a:r>
                      <a:r>
                        <a:rPr lang="en-US" sz="2400" dirty="0">
                          <a:effectLst/>
                        </a:rPr>
                        <a:t>2 </a:t>
                      </a:r>
                      <a:r>
                        <a:rPr lang="th-TH" sz="2400" dirty="0">
                          <a:effectLst/>
                        </a:rPr>
                        <a:t>เรื่อง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แบบรายการคำแถลงความสามารถการประกอบวิชาชีพ (</a:t>
                      </a:r>
                      <a:r>
                        <a:rPr lang="en-US" sz="2400" dirty="0">
                          <a:effectLst/>
                        </a:rPr>
                        <a:t>Professional competency</a:t>
                      </a:r>
                      <a:r>
                        <a:rPr lang="th-TH" sz="240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statement)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74638"/>
            <a:ext cx="1524000" cy="913291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52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หัวข้อการบรรยาย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dirty="0" smtClean="0"/>
              <a:t>หลักการและเหตุผล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dirty="0" smtClean="0"/>
              <a:t>นิยาม</a:t>
            </a:r>
            <a:r>
              <a:rPr lang="th-TH" dirty="0"/>
              <a:t>และความหมายของคำศัพท์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กรอบความสามารถการประกอบวิชาชีพวิศวกรรม</a:t>
            </a:r>
            <a:r>
              <a:rPr lang="th-TH" dirty="0" smtClean="0"/>
              <a:t>ควบคุม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th-TH" dirty="0" smtClean="0"/>
              <a:t>คำอธิบายที่บ่งชี้ความสามารถการประกอบวิชาชีพ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งานวิศวกรรมควบคุม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การนำเสนอผลงานทางวิศวกรรมดีเด่น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 smtClean="0"/>
              <a:t>รายการ</a:t>
            </a:r>
            <a:r>
              <a:rPr lang="th-TH" dirty="0"/>
              <a:t>เอกสารแสดงบัญชีแสดงผลงานและปริมาณงานในการประกอบวิชาชีพวิศวกรรม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การตัดสินผลการทดสอบความรู้ในประสบการณ์ และความสามารถในการประกอบวิชาชีพ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แบบรายการการตัดสินผลการทดสอบความรู้ในประสบการณ์ และความสามารถในการประกอบวิชาชีพ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2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772400" y="6145683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8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90215"/>
            <a:ext cx="2339340" cy="140190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62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การตัดสินผลการทดสอบความรู้ในประสบการณ์ และความสามารถในการประกอบวิชาชีพ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h-TH" sz="3400" dirty="0" smtClean="0"/>
              <a:t>อ่านทบทวนรายการเอกสารแสดงบัญชีแสดงผลงานและปริมาณงานในการประกอบวิชาชีพวิศวกรรม รวมทั้งรายงานผลงานวิศวกรรมดีเด่นที่ผู้ขอรับใบอนุญาตฯส่งมาให้พิจารณา</a:t>
            </a:r>
            <a:endParaRPr lang="en-US" sz="3400" dirty="0" smtClean="0"/>
          </a:p>
          <a:p>
            <a:pPr marL="514350" indent="-514350">
              <a:buAutoNum type="arabicPeriod"/>
            </a:pPr>
            <a:r>
              <a:rPr lang="th-TH" sz="3400" dirty="0" smtClean="0"/>
              <a:t>รวบรวมข้อเสนอแนะเพื่อให้ผู้ขอดำเนินการ ส่งเอกสารเพิ่มเติม หรือการปรับปรุงแก้ไขเอกสารและส่งกลับคืนให้สภาวิศวกรภายในระยะเวลาที่กำหนด</a:t>
            </a:r>
            <a:endParaRPr lang="en-US" sz="3400" dirty="0" smtClean="0"/>
          </a:p>
          <a:p>
            <a:pPr marL="514350" indent="-514350">
              <a:buAutoNum type="arabicPeriod"/>
            </a:pPr>
            <a:r>
              <a:rPr lang="th-TH" sz="3400" dirty="0" smtClean="0"/>
              <a:t>กรณีที่ได้รับเอกสารเพิ่มเติมจากผู้ขอฯแล้ว และอนุกรรมการหรือผู้ชำนาญการพิเศษพิจารณาแล้วว่าเอกสารเพิ่มเติมหรือการปรับปรุงแก้ไขเอกสารยังไม่มีรายละเอียดและเนื้อหาตามที่แจ้งขอไป ให้อนุกรรมการอนุกรรมการหรือผู้ชำนาญการพิเศษพิจารณาแจ้งขอเอกสารเพิ่มเติมหรือพิจารณาปฏิเสธคำขอฯ</a:t>
            </a:r>
            <a:endParaRPr lang="en-US" sz="3400" dirty="0" smtClean="0"/>
          </a:p>
          <a:p>
            <a:pPr marL="514350" indent="-514350">
              <a:buAutoNum type="arabicPeriod"/>
            </a:pPr>
            <a:r>
              <a:rPr lang="th-TH" sz="3400" dirty="0" smtClean="0"/>
              <a:t>กรณีที่อนุกรรมการหรือผู้ชำนาญการพิเศษด้านวิชาชีพวิศวกรรม ได้รับเอกสารเพิ่มเติมหรือมีการปรับปรุงแก้ไขที่เหมาะสมแล้ว ให้ดำเนินการนัดหมายสัมภาษณ์เพื่อทดสอบความรู้ความชำนาญในประสบการณ์ และความสามารถประกอบวิชาชีพของผู้ขอรับใบอนุญาตฯ ต่อไป</a:t>
            </a:r>
            <a:endParaRPr lang="en-US" sz="3400" dirty="0" smtClean="0"/>
          </a:p>
          <a:p>
            <a:pPr marL="514350" indent="-514350">
              <a:buAutoNum type="arabicPeriod"/>
            </a:pPr>
            <a:r>
              <a:rPr lang="th-TH" sz="3400" dirty="0" smtClean="0"/>
              <a:t>รายงานผลการทดสอบความรู้ความชำนาญฯ  และใช้แบบรายการการตัดสินผลการทดสอบความรู้ในประสบการณ์ และความสามารถในการประกอบวิชาชีพ และลงนาม เสนอให้อนุกรรมการพิจารณาเห็นชอบและเสนอให้กรรมการสภาวิศวกรพิจารณาต่อไป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8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82515"/>
            <a:ext cx="1686767" cy="101083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34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981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/>
              <a:t>แบบรายการการตัดสินผลการทดสอบความรู้ในประสบการณ์ และความสามารถในการประกอบวิชาชีพ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8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82515"/>
            <a:ext cx="1686767" cy="101083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25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327"/>
            <a:ext cx="5410200" cy="6695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8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600" b="1" dirty="0" smtClean="0"/>
              <a:t>ขอบคุณครับ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8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747139" cy="1646285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6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หลักการและเหตุผล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เอกสารกรอบความสามารถการประกอบวิชาชีพ</a:t>
            </a:r>
            <a:r>
              <a:rPr lang="th-TH" dirty="0" smtClean="0"/>
              <a:t>วิศวกรรม (</a:t>
            </a:r>
            <a:r>
              <a:rPr lang="en-US" dirty="0"/>
              <a:t>Competency framework)</a:t>
            </a:r>
            <a:r>
              <a:rPr lang="th-TH" dirty="0"/>
              <a:t> นี้ มีวัตถุประสงค์เพื่อใช้</a:t>
            </a:r>
            <a:r>
              <a:rPr lang="th-TH" dirty="0" smtClean="0"/>
              <a:t>เป็นประกาศแนบ</a:t>
            </a:r>
            <a:r>
              <a:rPr lang="th-TH" dirty="0"/>
              <a:t>ท้ายระเบียบคณะกรรมการสภาวิศวกร ว่าด้วย กรอบความสามารถการประกอบวิชาชีพวิศวกรรม(</a:t>
            </a:r>
            <a:r>
              <a:rPr lang="en-US" dirty="0"/>
              <a:t>Competency framework</a:t>
            </a:r>
            <a:r>
              <a:rPr lang="en-US" dirty="0" smtClean="0"/>
              <a:t>)</a:t>
            </a:r>
            <a:r>
              <a:rPr lang="th-TH" dirty="0" smtClean="0"/>
              <a:t> เพื่อใช้ในการพัฒนาวิชาชีพวิศวกรรมให้ได้ตามมาตรฐานสากล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หลักการและแนวปฏิบัติของเอกสารฉบับนี้ ครอบคลุมสาระของการพัฒนาความสามารถการประกอบวิชาชีพวิศวกรรมของผู้มีใบอนุญาตประกอบวิชาชีพวิศวกรรมควบคุม และข้อกำหนดที่สภาวิศวกรจัดการทดสอบความรู้ในประสบการณ์ และความสามารถในการประกอบวิชาชีพตามระเบียบกรรมการสภาวิศวกร เรื่องการทดสอบความรู้ระดับสามัญวิศวกร และระดับวุฒิวิศวกร พ.ศ. 2551 และฉบับที่ 2 พ.ศ. 2553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หลักการและแนวปฏิบัติของเอกสารฉบับนี้ ประกอบด้วยหัวข้อหลักการ  แนวปฏิบัติ รายงาน และรูปแบบรายการที่อนุกรรมการหรือคณะผู้ชำนาญการพิเศษที่สภาวิศวกรแต่งตั้ง ต้องนำไปใช้พิจารณาทดสอบเลื่อนระดับใบอนุญาต ระดับสามัญวิศวกรและระดับวุฒิวิศวกร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3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696200" y="6145683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90215"/>
            <a:ext cx="2339340" cy="140190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74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นิยามและความหมายของคำศัพท์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28070"/>
              </p:ext>
            </p:extLst>
          </p:nvPr>
        </p:nvGraphicFramePr>
        <p:xfrm>
          <a:off x="457200" y="1600200"/>
          <a:ext cx="8229600" cy="502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คำศัพท์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ความหมาย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ความรู้ทางวิศวกรรม</a:t>
                      </a:r>
                      <a:r>
                        <a:rPr lang="en-US" sz="18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 (Engineering knowledge)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ความรู้ทางวิศวกรรมเป็นการจัดชุดความรู้ พื้นฐานทางวิศวกรรมและความรู้เฉพาะทางวิศวกรรมที่นำมาใช้ในการประกอบวิชาชีพของแต่ละสาขา โดยการประยุกต์ใช้ฐานความรู้ด้านคณิตศาสตร์ วิทยาศาสตร์ธรรมชาติ และวิทยาการคอมพิวเตอร์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1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กรอบความสามารถ</a:t>
                      </a:r>
                      <a:r>
                        <a:rPr lang="en-US" sz="18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(Competency framework)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กรอบความสามารถของวิชาชีพวิศวกรรม เป็นความต้องการที่สังคมและอุตสาหกรรมคาดหวังจะได้รับจากการบริการวิชาชีพของวิศวกร   ประกอบด้วยความต้องการ  อาทิความสามารถด้านความรู้และการปรยุกต์ใช้ความรู้ทางวิทยาศาสตร์ คณิตศาสตร์ พื้นฐานทางวิศวกรรม และความรู้เฉพาะทางวิศวกรรมของแต่ละสาขา ความต้องการความสมารถในการแก้ไขปํญหา และออกแบบงานวิศวกรรมที่ซับซ้อนที่มีมาตรฐานการปฏิบัติวิชาชีพ  ในบริบทของความปลอดภัยสาธารณะ สิ่งแวดล้อม สังคม และการพัฒนาที่ยั่งยืน ความสามารถในการเรียนรู้ตลอดชีพ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งานวิศวกรรมควบคุม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งานวิศวกรรมที่ประกาศโดยกฎกระทรวงมหาดไทยให้เป็นงานวิศวกรรมควบคุม มี </a:t>
                      </a:r>
                      <a:r>
                        <a:rPr lang="en-US" sz="18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6 </a:t>
                      </a:r>
                      <a:r>
                        <a:rPr lang="th-TH" sz="18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ลักษณะงาน  ได้แก่ </a:t>
                      </a:r>
                      <a:r>
                        <a:rPr lang="th-TH" sz="18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งานให้คำปรึกษา  งานวางโครงการ งานออกแบบและคำนวณ   งานควบคุมการสร้างหรือการผลิต งานพิจารณาตรวจสอบ  และงานอำนวยการใช้   งานวิศวกรรมควบคุมนี้จะนำไปใช้ประเมินผลงานวิศวกรรมตามความสามารถการประกอบวิชาชีพวิศวกรรมควบคุมสำหรับผู้ขอมีใบอนุญาตระดับ สามัญวิศวกร และวุฒิวิศวกร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4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696200" y="6251016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32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175956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คำศัพท์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ความหมาย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งานวิชาชีพวิศวกรรมในความรับผิดชอบ (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Responsible charge)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งานวิชาชีพวิศวกรรมที่วิศวกรรับผิดชอบปฏิบัติวิชาชีพ (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Responsible charge) </a:t>
                      </a:r>
                      <a:r>
                        <a:rPr lang="th-TH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เป็น</a:t>
                      </a: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 งานวิศวกรรมควบคุม 6 ลักษณะงานภายใต้ประกาศของกฏกระทรวงมหาดไทยว่าด้วยงานวิศวกรรมควบคุม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ผลงานวิศวกรรมที่เด่นชัด (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Significant engineering work)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ทำงานวิศวกรรมที่มีความเด่นชัด (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Significant engineering work) </a:t>
                      </a: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ในด้านบทบาทและหน้าที่และความรับผิดชอบ มีระยะเวลาการทำงานติดต่อกัน และได้ผลสำเร็จด้านงานวิศวกรรม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ผลงานทางวิศวกกรรมดีเด่น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สภาวิศวกรกำหนดให้วิศวกรผู้ขอเลื่อนระดับใบอนุญาตประกอบวิชาชีพวิศวกรรมควบคุม จากระดับภาคีวิศวกรเป็นสามัญวิศวกร และจากระดับสามัญวิศวกรเป็นวุฒิวิศวกร ต้องนำเขียนรายงานและนำเสนอผลงานทางวิศวกรรมดีเด่น จำนวน ไม่น้อยกว่า 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2  </a:t>
                      </a: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เรื่องโดยพิจารณาจากการทำงานวิศวกรรมที่ความเด่นชัด (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Significant engineering work) </a:t>
                      </a: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ในด้านบทบาทและหน้าที่ความรับผิดชอบงานวิชาชีพวิศวกรรม (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Responsible charge) </a:t>
                      </a: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ใน งานวิศวกรรมควบคุม </a:t>
                      </a:r>
                      <a:r>
                        <a:rPr lang="en-US" sz="2000" dirty="0">
                          <a:effectLst/>
                          <a:latin typeface="Cordia New"/>
                          <a:ea typeface="Calibri"/>
                          <a:cs typeface="Cordia New"/>
                        </a:rPr>
                        <a:t>6 </a:t>
                      </a:r>
                      <a:r>
                        <a:rPr lang="th-TH" sz="20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ลักษณะงาน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นิยามและความหมายของคำศัพท์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กลุ่ม 6"/>
          <p:cNvGrpSpPr/>
          <p:nvPr/>
        </p:nvGrpSpPr>
        <p:grpSpPr>
          <a:xfrm>
            <a:off x="7623858" y="6194642"/>
            <a:ext cx="690406" cy="575792"/>
            <a:chOff x="16526187" y="10576009"/>
            <a:chExt cx="1533213" cy="1208153"/>
          </a:xfrm>
        </p:grpSpPr>
        <p:sp>
          <p:nvSpPr>
            <p:cNvPr id="8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10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08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กรอบความสามารถการประกอบวิชาชีพวิศวกรรมควบคุม</a:t>
            </a:r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1.  มีความรู้ด้านวิศวกรรมและเทคโนโลยีเพื่อการประกอบวิชาชีพวิศวกรรม ได้แก่</a:t>
            </a:r>
          </a:p>
          <a:p>
            <a:pPr marL="400050" lvl="1" indent="0">
              <a:buNone/>
            </a:pPr>
            <a:r>
              <a:rPr lang="th-TH" dirty="0" smtClean="0"/>
              <a:t>1.1 มีความรู้ความเข้าใจและสามารถประยุกต์ใช้หลักการทางวิศวกรรมและเทคโนโลยีในการปฏิบัติวิชาชีพ</a:t>
            </a:r>
          </a:p>
          <a:p>
            <a:pPr marL="400050" lvl="1" indent="0">
              <a:buNone/>
            </a:pPr>
            <a:r>
              <a:rPr lang="th-TH" dirty="0" smtClean="0"/>
              <a:t>1.2 มีความรู้ความเข้าใจและสามารถประยุกต์ใช้หลักการทางวิศวกรรมและเทคโนโลยีในการประกอบวิชาชีพตามกรอบกฎหมาย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6</a:t>
            </a:fld>
            <a:endParaRPr lang="en-US"/>
          </a:p>
        </p:txBody>
      </p:sp>
      <p:grpSp>
        <p:nvGrpSpPr>
          <p:cNvPr id="5" name="กลุ่ม 4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6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8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29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2.มีความสามารถในการประยุกต์ความรู้ความชำนาญในการแก้ไขปัญหาด้านวิศวกรรมและการพัฒนาวิชาชีพ ได้แก่</a:t>
            </a:r>
          </a:p>
          <a:p>
            <a:pPr marL="0" indent="0">
              <a:buNone/>
            </a:pPr>
            <a:r>
              <a:rPr lang="th-TH" dirty="0" smtClean="0"/>
              <a:t>	2.1 สามารถกำหนดขอบเขตของปัญหา การสืบค้น และการวิเคราะห์ปัญหาทางวิศวกรรมที่ซับซ้อน</a:t>
            </a:r>
          </a:p>
          <a:p>
            <a:pPr marL="0" indent="0">
              <a:buNone/>
            </a:pPr>
            <a:r>
              <a:rPr lang="th-TH" dirty="0" smtClean="0"/>
              <a:t>	2.2 สามารถออกแบบและแก้ปัญหาทางวิศวกรรมที่ซับซ้อน</a:t>
            </a:r>
          </a:p>
          <a:p>
            <a:pPr marL="0" indent="0">
              <a:buNone/>
            </a:pPr>
            <a:r>
              <a:rPr lang="th-TH" dirty="0" smtClean="0"/>
              <a:t>	2.3 สามารถประเมินผลลัพธ์และผลกระทบของงานวิศวกรรมที่ซับซ้อน</a:t>
            </a:r>
          </a:p>
          <a:p>
            <a:pPr marL="0" indent="0">
              <a:buNone/>
            </a:pPr>
            <a:r>
              <a:rPr lang="th-TH" dirty="0" smtClean="0"/>
              <a:t>	2.4 ร่วมกิจกรรมการพัฒนาวิชาชีพต่อเนื่องอย่างเพียงพอเพื่อคงสภาพและเพิ่มขีดความสามารถในการประกอบวิชาชีพวิศวกรรม</a:t>
            </a:r>
          </a:p>
          <a:p>
            <a:pPr marL="0" indent="0">
              <a:buNone/>
            </a:pPr>
            <a:r>
              <a:rPr lang="th-TH" dirty="0" smtClean="0"/>
              <a:t>	2.5 สามารถวินิจฉัยและเลือกใช้การแก้ปัญหาทางวิศวกรรมที่ซับซ้อนได้อย่างเหมาะสมตามหลักวิศวกรรม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กรอบความสามารถการประกอบวิชาชีพวิศวกรรมควบคุม</a:t>
            </a:r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7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09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3. มีความเป็นผู้นำด้านวิชาชีพวิศวกรรม การบริหารจัดการ และการให้บริการวิชาชีพ ได้แก่</a:t>
            </a:r>
          </a:p>
          <a:p>
            <a:pPr marL="0" indent="0">
              <a:buNone/>
            </a:pPr>
            <a:r>
              <a:rPr lang="th-TH" dirty="0" smtClean="0"/>
              <a:t>	3.1 ประพฤติปฏิบัติในกรอบจรรยาบรรณแห่งวิชาชีพ</a:t>
            </a:r>
          </a:p>
          <a:p>
            <a:pPr marL="0" indent="0">
              <a:buNone/>
            </a:pPr>
            <a:r>
              <a:rPr lang="th-TH" dirty="0" smtClean="0"/>
              <a:t>	3.2 สามารถบริหารจัดการและการมีส่วนร่วมในการจัดการงานวิศวกรรมที่สลับซับซ้อน</a:t>
            </a:r>
          </a:p>
          <a:p>
            <a:pPr marL="0" indent="0">
              <a:buNone/>
            </a:pPr>
            <a:r>
              <a:rPr lang="th-TH" dirty="0" smtClean="0"/>
              <a:t>	3.3 สามารถติดต่อสื่อสารการปฏิบัติวิชาชีพได้อย่างชัดเจน</a:t>
            </a:r>
          </a:p>
          <a:p>
            <a:pPr marL="0" indent="0">
              <a:buNone/>
            </a:pPr>
            <a:r>
              <a:rPr lang="th-TH" dirty="0" smtClean="0"/>
              <a:t>	3.4 รับผิดชอบต่อการตัดสินใจหรือมีส่วนร่วมตัดสินใจในงานวิศวกรรมที่ซับซ้อน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กรอบความสามารถการประกอบวิชาชีพวิศวกรรมควบคุม</a:t>
            </a:r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8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30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4.  มีความตระหนักในความรับผิดชอบต่อวิชาชีพ สังคมสาธารณะและสิ่งแวดล้อม</a:t>
            </a:r>
          </a:p>
          <a:p>
            <a:pPr marL="0" indent="0">
              <a:buNone/>
            </a:pPr>
            <a:r>
              <a:rPr lang="th-TH" dirty="0" smtClean="0"/>
              <a:t>	4.1 ตระหนักถึงผลกระทบของงานวิศวกรรมที่สลับซับซ้อน ต่อสังคม วัฒนธรรม และสิ่งแวดล้อม และให้ความสำคัญต่อการคุ้มครองทางสังคมและการพัฒนาที่ยั่งยืน</a:t>
            </a:r>
          </a:p>
          <a:p>
            <a:pPr marL="0" indent="0">
              <a:buNone/>
            </a:pPr>
            <a:r>
              <a:rPr lang="th-TH" dirty="0" smtClean="0"/>
              <a:t>	4.2 การประกอบวิชาชีพวิศวกรรมในกรอบกฎหมายที่เกี่ยวข้อง   และจัดให้มีความปลอดภัยและ  ชีวอนามัยต่อชุมชนสาธารณะ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กรอบความสามารถการประกอบวิชาชีพวิศวกรรมควบคุม</a:t>
            </a:r>
            <a:endParaRPr lang="en-US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1C59-4659-4BDD-8898-1358E13573A8}" type="slidenum">
              <a:rPr lang="en-US" smtClean="0"/>
              <a:t>9</a:t>
            </a:fld>
            <a:endParaRPr 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7772400" y="6195137"/>
            <a:ext cx="690406" cy="575792"/>
            <a:chOff x="16526187" y="10576009"/>
            <a:chExt cx="1533213" cy="1208153"/>
          </a:xfrm>
        </p:grpSpPr>
        <p:sp>
          <p:nvSpPr>
            <p:cNvPr id="7" name="Oval 8"/>
            <p:cNvSpPr/>
            <p:nvPr/>
          </p:nvSpPr>
          <p:spPr>
            <a:xfrm>
              <a:off x="16691874" y="10576009"/>
              <a:ext cx="1256745" cy="1208153"/>
            </a:xfrm>
            <a:prstGeom prst="ellipse">
              <a:avLst/>
            </a:prstGeom>
            <a:solidFill>
              <a:srgbClr val="A81F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43A3F-7023-4C63-8638-BC67C30A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6187" y="10775296"/>
              <a:ext cx="1533213" cy="668579"/>
            </a:xfrm>
            <a:prstGeom prst="rect">
              <a:avLst/>
            </a:prstGeom>
          </p:spPr>
        </p:pic>
      </p:grpSp>
      <p:pic>
        <p:nvPicPr>
          <p:cNvPr id="9" name="LOGO Council of  •  Engineers-13.png" descr="LOGO Council of  •  Engineers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71542" cy="762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12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2146</Words>
  <Application>Microsoft Office PowerPoint</Application>
  <PresentationFormat>On-screen Show (4:3)</PresentationFormat>
  <Paragraphs>196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Cordia New</vt:lpstr>
      <vt:lpstr>Wingdings 2</vt:lpstr>
      <vt:lpstr>Office Theme</vt:lpstr>
      <vt:lpstr>การพัฒนาวิชาชีพวิศวกรรมตามกรอบความสามารถของวิศวกรในระดับสากล</vt:lpstr>
      <vt:lpstr>หัวข้อการบรรยาย</vt:lpstr>
      <vt:lpstr>หลักการและเหตุผล</vt:lpstr>
      <vt:lpstr>นิยามและความหมายของคำศัพท์</vt:lpstr>
      <vt:lpstr>นิยามและความหมายของคำศัพท์</vt:lpstr>
      <vt:lpstr>กรอบความสามารถการประกอบวิชาชีพวิศวกรรมควบคุม</vt:lpstr>
      <vt:lpstr>กรอบความสามารถการประกอบวิชาชีพวิศวกรรมควบคุม</vt:lpstr>
      <vt:lpstr>กรอบความสามารถการประกอบวิชาชีพวิศวกรรมควบคุม</vt:lpstr>
      <vt:lpstr>กรอบความสามารถการประกอบวิชาชีพวิศวกรรมควบคุม</vt:lpstr>
      <vt:lpstr>คำอธิบายที่บ่งชี้ความสามารถการประกอบวิชาชีพ</vt:lpstr>
      <vt:lpstr>คำอธิบายที่บ่งชี้ความสามารถการประกอบวิชาชีพ</vt:lpstr>
      <vt:lpstr>คำอธิบายที่บ่งชี้ความสามารถการประกอบวิชาชีพ</vt:lpstr>
      <vt:lpstr>คำอธิบายที่บ่งชี้ความสามารถการประกอบวิชาชีพ</vt:lpstr>
      <vt:lpstr>งานวิศวกรรมควบคุม</vt:lpstr>
      <vt:lpstr>งานวิศวกรรมควบคุม</vt:lpstr>
      <vt:lpstr>การนำเสนอผลงานทางวิศวกรรมดีเด่น</vt:lpstr>
      <vt:lpstr>การนำเสนอผลงานทางวิศวกรรมดีเด่น</vt:lpstr>
      <vt:lpstr>การนำเสนอผลงานทางวิศวกรรมดีเด่น</vt:lpstr>
      <vt:lpstr>รายการเอกสารแสดงบัญชีแสดงผลงานและปริมาณงานในการประกอบวิชาชีพวิศวกรรม</vt:lpstr>
      <vt:lpstr>การตัดสินผลการทดสอบความรู้ในประสบการณ์ และความสามารถในการประกอบวิชาชีพ</vt:lpstr>
      <vt:lpstr>แบบรายการการตัดสินผลการทดสอบความรู้ในประสบการณ์ และความสามารถในการประกอบวิชาชีพ</vt:lpstr>
      <vt:lpstr>PowerPoint Presentation</vt:lpstr>
      <vt:lpstr>ขอบคุณครับ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การพัฒนาวิชาชีพวิศวกรรมตามกรอบความสามารถของวิศวกร</dc:title>
  <dc:creator>Sarithdej Pathanasethpong</dc:creator>
  <cp:lastModifiedBy>user</cp:lastModifiedBy>
  <cp:revision>15</cp:revision>
  <cp:lastPrinted>2020-12-14T10:55:21Z</cp:lastPrinted>
  <dcterms:created xsi:type="dcterms:W3CDTF">2020-08-19T01:45:26Z</dcterms:created>
  <dcterms:modified xsi:type="dcterms:W3CDTF">2022-07-11T03:01:25Z</dcterms:modified>
</cp:coreProperties>
</file>