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4" r:id="rId2"/>
    <p:sldMasterId id="2147483717" r:id="rId3"/>
  </p:sldMasterIdLst>
  <p:notesMasterIdLst>
    <p:notesMasterId r:id="rId38"/>
  </p:notesMasterIdLst>
  <p:handoutMasterIdLst>
    <p:handoutMasterId r:id="rId39"/>
  </p:handoutMasterIdLst>
  <p:sldIdLst>
    <p:sldId id="3999" r:id="rId4"/>
    <p:sldId id="3981" r:id="rId5"/>
    <p:sldId id="3983" r:id="rId6"/>
    <p:sldId id="3984" r:id="rId7"/>
    <p:sldId id="3992" r:id="rId8"/>
    <p:sldId id="3962" r:id="rId9"/>
    <p:sldId id="3995" r:id="rId10"/>
    <p:sldId id="3963" r:id="rId11"/>
    <p:sldId id="3964" r:id="rId12"/>
    <p:sldId id="3965" r:id="rId13"/>
    <p:sldId id="3966" r:id="rId14"/>
    <p:sldId id="3967" r:id="rId15"/>
    <p:sldId id="3961" r:id="rId16"/>
    <p:sldId id="3969" r:id="rId17"/>
    <p:sldId id="3970" r:id="rId18"/>
    <p:sldId id="3971" r:id="rId19"/>
    <p:sldId id="3972" r:id="rId20"/>
    <p:sldId id="3973" r:id="rId21"/>
    <p:sldId id="3974" r:id="rId22"/>
    <p:sldId id="3975" r:id="rId23"/>
    <p:sldId id="3976" r:id="rId24"/>
    <p:sldId id="3977" r:id="rId25"/>
    <p:sldId id="3978" r:id="rId26"/>
    <p:sldId id="3979" r:id="rId27"/>
    <p:sldId id="3980" r:id="rId28"/>
    <p:sldId id="3996" r:id="rId29"/>
    <p:sldId id="3985" r:id="rId30"/>
    <p:sldId id="3987" r:id="rId31"/>
    <p:sldId id="3988" r:id="rId32"/>
    <p:sldId id="3989" r:id="rId33"/>
    <p:sldId id="3990" r:id="rId34"/>
    <p:sldId id="3998" r:id="rId35"/>
    <p:sldId id="3993" r:id="rId36"/>
    <p:sldId id="3953" r:id="rId37"/>
  </p:sldIdLst>
  <p:sldSz cx="9144000" cy="5143500" type="screen16x9"/>
  <p:notesSz cx="9939338" cy="6807200"/>
  <p:defaultTextStyle>
    <a:defPPr>
      <a:defRPr lang="en-US"/>
    </a:defPPr>
    <a:lvl1pPr marL="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B5F9"/>
    <a:srgbClr val="FF3300"/>
    <a:srgbClr val="0000FF"/>
    <a:srgbClr val="0B0B8B"/>
    <a:srgbClr val="993300"/>
    <a:srgbClr val="CC3300"/>
    <a:srgbClr val="996633"/>
    <a:srgbClr val="3399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9" d="100"/>
          <a:sy n="99" d="100"/>
        </p:scale>
        <p:origin x="922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7046" cy="341542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9992" y="0"/>
            <a:ext cx="4307046" cy="341542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8257DC5-8354-4C70-B3E2-64E025CA1231}" type="datetime1">
              <a:rPr lang="en-US" smtClean="0"/>
              <a:t>09/08/23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65660"/>
            <a:ext cx="4307046" cy="34154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9992" y="6465660"/>
            <a:ext cx="4307046" cy="341541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A049DCF-14D9-42A1-AB7B-FCE46D89AC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6210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7046" cy="3403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idx="1"/>
          </p:nvPr>
        </p:nvSpPr>
        <p:spPr>
          <a:xfrm>
            <a:off x="5629992" y="0"/>
            <a:ext cx="4307046" cy="3403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8179708-9654-43A4-816B-9B8DBF3DA912}" type="datetime1">
              <a:rPr lang="en-US" smtClean="0"/>
              <a:t>09/08/23</a:t>
            </a:fld>
            <a:endParaRPr lang="en-GB"/>
          </a:p>
        </p:txBody>
      </p:sp>
      <p:sp>
        <p:nvSpPr>
          <p:cNvPr id="4" name="ตัวยึด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2700338" y="511175"/>
            <a:ext cx="4538662" cy="255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GB"/>
          </a:p>
        </p:txBody>
      </p:sp>
      <p:sp>
        <p:nvSpPr>
          <p:cNvPr id="5" name="ตัวยึด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993934" y="3233420"/>
            <a:ext cx="7951470" cy="30632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6465659"/>
            <a:ext cx="4307046" cy="3403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5629992" y="6465659"/>
            <a:ext cx="4307046" cy="3403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E00A92B-6C2E-4123-A60A-8AF32843EA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690215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349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498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8179708-9654-43A4-816B-9B8DBF3DA912}" type="datetime1">
              <a:rPr lang="en-US" smtClean="0"/>
              <a:t>09/08/23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E00A92B-6C2E-4123-A60A-8AF32843EAC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5143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2" y="2515794"/>
            <a:ext cx="7123113" cy="1254919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>
          <a:xfrm>
            <a:off x="7438954" y="4850562"/>
            <a:ext cx="1324047" cy="273844"/>
          </a:xfrm>
        </p:spPr>
        <p:txBody>
          <a:bodyPr/>
          <a:lstStyle>
            <a:lvl1pPr algn="r">
              <a:defRPr sz="1400"/>
            </a:lvl1pPr>
          </a:lstStyle>
          <a:p>
            <a:pPr>
              <a:defRPr/>
            </a:pPr>
            <a:endParaRPr lang="en-US" dirty="0">
              <a:solidFill>
                <a:srgbClr val="323232"/>
              </a:solidFill>
            </a:endParaRPr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609602" y="4850562"/>
            <a:ext cx="6829350" cy="273844"/>
          </a:xfrm>
        </p:spPr>
        <p:txBody>
          <a:bodyPr/>
          <a:lstStyle>
            <a:lvl1pPr>
              <a:defRPr sz="1100">
                <a:cs typeface="+mn-cs"/>
              </a:defRPr>
            </a:lvl1pPr>
          </a:lstStyle>
          <a:p>
            <a:pPr>
              <a:defRPr/>
            </a:pPr>
            <a:r>
              <a:rPr lang="th-TH">
                <a:solidFill>
                  <a:srgbClr val="323232"/>
                </a:solidFill>
              </a:rPr>
              <a:t>คณะอนุกรรมการสวัสดิการและสมาชิกสัมพันธ์  สภาวิศวกร 2564</a:t>
            </a:r>
            <a:endParaRPr lang="en-US" dirty="0">
              <a:solidFill>
                <a:srgbClr val="32323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B98DCB-272F-422D-B2ED-BC53BF654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420" y="4451119"/>
            <a:ext cx="796581" cy="3305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2" name="Oval 8">
            <a:extLst>
              <a:ext uri="{FF2B5EF4-FFF2-40B4-BE49-F238E27FC236}">
                <a16:creationId xmlns:a16="http://schemas.microsoft.com/office/drawing/2014/main" id="{7591693C-E6C9-4BE2-816A-595CA2A5F6F4}"/>
              </a:ext>
            </a:extLst>
          </p:cNvPr>
          <p:cNvSpPr/>
          <p:nvPr userDrawn="1"/>
        </p:nvSpPr>
        <p:spPr>
          <a:xfrm>
            <a:off x="98942" y="64493"/>
            <a:ext cx="689621" cy="685800"/>
          </a:xfrm>
          <a:prstGeom prst="ellipse">
            <a:avLst/>
          </a:prstGeom>
          <a:solidFill>
            <a:srgbClr val="A81F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18" tIns="35660" rIns="71318" bIns="35660" rtlCol="0" anchor="ctr"/>
          <a:lstStyle/>
          <a:p>
            <a:pPr algn="ctr"/>
            <a:endParaRPr lang="en-US" sz="22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977290C8-A277-4B58-9EB9-35589F90E0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3" b="12740"/>
          <a:stretch/>
        </p:blipFill>
        <p:spPr>
          <a:xfrm>
            <a:off x="-114535" y="145318"/>
            <a:ext cx="1790827" cy="52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705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4706" y="249185"/>
            <a:ext cx="6438483" cy="619627"/>
          </a:xfrm>
        </p:spPr>
        <p:txBody>
          <a:bodyPr>
            <a:normAutofit/>
          </a:bodyPr>
          <a:lstStyle>
            <a:lvl1pPr algn="ctr">
              <a:defRPr sz="31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3436" y="1301346"/>
            <a:ext cx="7447164" cy="3434594"/>
          </a:xfrm>
        </p:spPr>
        <p:txBody>
          <a:bodyPr>
            <a:normAutofit/>
          </a:bodyPr>
          <a:lstStyle>
            <a:lvl1pPr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D10A9A7-0232-499E-8518-92FD77A0703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21246" y="4830369"/>
            <a:ext cx="6843102" cy="273844"/>
          </a:xfrm>
        </p:spPr>
        <p:txBody>
          <a:bodyPr rtlCol="0"/>
          <a:lstStyle>
            <a:lvl1pPr>
              <a:defRPr sz="1100"/>
            </a:lvl1pPr>
          </a:lstStyle>
          <a:p>
            <a:pPr>
              <a:defRPr/>
            </a:pPr>
            <a:r>
              <a:rPr lang="th-TH">
                <a:solidFill>
                  <a:srgbClr val="323232"/>
                </a:solidFill>
              </a:rPr>
              <a:t>คณะอนุกรรมการสวัสดิการและสมาชิกสัมพันธ์  สภาวิศวกร 2564</a:t>
            </a:r>
            <a:endParaRPr lang="en-US" dirty="0">
              <a:solidFill>
                <a:srgbClr val="323232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5408FB-148F-466C-9474-49092E0F8832}"/>
              </a:ext>
            </a:extLst>
          </p:cNvPr>
          <p:cNvSpPr/>
          <p:nvPr userDrawn="1"/>
        </p:nvSpPr>
        <p:spPr>
          <a:xfrm>
            <a:off x="26055" y="963236"/>
            <a:ext cx="1053358" cy="179025"/>
          </a:xfrm>
          <a:prstGeom prst="rect">
            <a:avLst/>
          </a:prstGeom>
          <a:solidFill>
            <a:schemeClr val="tx1"/>
          </a:solidFill>
          <a:ln w="19050" cap="rnd" cmpd="sng" algn="ctr">
            <a:solidFill>
              <a:schemeClr val="tx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1318" tIns="35660" rIns="71318" bIns="3566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8BF847B6-CAA3-473F-A607-C9FFC6DBE1C1}" type="slidenum">
              <a:rPr lang="en-US" sz="1400" smtClean="0">
                <a:solidFill>
                  <a:schemeClr val="bg1"/>
                </a:solidFill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400" b="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54AFEAD-B5E4-4C2F-A360-6DE8E678C72B}"/>
              </a:ext>
            </a:extLst>
          </p:cNvPr>
          <p:cNvSpPr/>
          <p:nvPr userDrawn="1"/>
        </p:nvSpPr>
        <p:spPr>
          <a:xfrm>
            <a:off x="1112017" y="963240"/>
            <a:ext cx="7974378" cy="179024"/>
          </a:xfrm>
          <a:prstGeom prst="rect">
            <a:avLst/>
          </a:prstGeom>
          <a:solidFill>
            <a:schemeClr val="accent6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1318" tIns="35660" rIns="71318" bIns="3566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3463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0583" y="164311"/>
            <a:ext cx="7290810" cy="634781"/>
          </a:xfrm>
        </p:spPr>
        <p:txBody>
          <a:bodyPr>
            <a:normAutofit/>
          </a:bodyPr>
          <a:lstStyle>
            <a:lvl1pPr algn="ctr">
              <a:defRPr sz="31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7015" y="1327884"/>
            <a:ext cx="7290810" cy="3402378"/>
          </a:xfrm>
        </p:spPr>
        <p:txBody>
          <a:bodyPr>
            <a:normAutofit/>
          </a:bodyPr>
          <a:lstStyle>
            <a:lvl1pPr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13">
            <a:extLst>
              <a:ext uri="{FF2B5EF4-FFF2-40B4-BE49-F238E27FC236}">
                <a16:creationId xmlns:a16="http://schemas.microsoft.com/office/drawing/2014/main" id="{22A96105-84F5-4210-AA5B-12FE0C5646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6"/>
            <a:ext cx="1351062" cy="273844"/>
          </a:xfrm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endParaRPr lang="en-US" dirty="0">
              <a:solidFill>
                <a:srgbClr val="32323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B63A7F-727E-46BF-8CE4-4647145F077D}"/>
              </a:ext>
            </a:extLst>
          </p:cNvPr>
          <p:cNvSpPr/>
          <p:nvPr userDrawn="1"/>
        </p:nvSpPr>
        <p:spPr>
          <a:xfrm>
            <a:off x="51051" y="913972"/>
            <a:ext cx="1053358" cy="179025"/>
          </a:xfrm>
          <a:prstGeom prst="rect">
            <a:avLst/>
          </a:prstGeom>
          <a:solidFill>
            <a:schemeClr val="bg1"/>
          </a:solidFill>
          <a:ln w="19050" cap="rnd" cmpd="sng" algn="ctr">
            <a:solidFill>
              <a:schemeClr val="tx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1318" tIns="35660" rIns="71318" bIns="3566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8BF847B6-CAA3-473F-A607-C9FFC6DBE1C1}" type="slidenum">
              <a:rPr lang="en-US" sz="1400" smtClean="0">
                <a:solidFill>
                  <a:schemeClr val="tx1"/>
                </a:solidFill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92D8A75-3276-409D-878F-76DFA90F792E}"/>
              </a:ext>
            </a:extLst>
          </p:cNvPr>
          <p:cNvSpPr/>
          <p:nvPr userDrawn="1"/>
        </p:nvSpPr>
        <p:spPr>
          <a:xfrm>
            <a:off x="1137015" y="913974"/>
            <a:ext cx="7974378" cy="179024"/>
          </a:xfrm>
          <a:prstGeom prst="rect">
            <a:avLst/>
          </a:prstGeom>
          <a:solidFill>
            <a:schemeClr val="accent6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1318" tIns="35660" rIns="71318" bIns="3566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0" dirty="0">
              <a:solidFill>
                <a:prstClr val="white"/>
              </a:solidFill>
            </a:endParaRPr>
          </a:p>
        </p:txBody>
      </p:sp>
      <p:sp>
        <p:nvSpPr>
          <p:cNvPr id="4" name="Oval 8">
            <a:extLst>
              <a:ext uri="{FF2B5EF4-FFF2-40B4-BE49-F238E27FC236}">
                <a16:creationId xmlns:a16="http://schemas.microsoft.com/office/drawing/2014/main" id="{89E74D5D-8C4E-41A1-8B23-72AA4729FBDD}"/>
              </a:ext>
            </a:extLst>
          </p:cNvPr>
          <p:cNvSpPr/>
          <p:nvPr userDrawn="1"/>
        </p:nvSpPr>
        <p:spPr>
          <a:xfrm>
            <a:off x="98942" y="64493"/>
            <a:ext cx="689621" cy="685800"/>
          </a:xfrm>
          <a:prstGeom prst="ellipse">
            <a:avLst/>
          </a:prstGeom>
          <a:solidFill>
            <a:srgbClr val="A81F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18" tIns="35660" rIns="71318" bIns="35660" rtlCol="0" anchor="ctr"/>
          <a:lstStyle/>
          <a:p>
            <a:pPr algn="ctr"/>
            <a:endParaRPr lang="en-US" sz="22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61281F99-468C-434D-AFEC-C3978DFEBB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3" b="12740"/>
          <a:stretch/>
        </p:blipFill>
        <p:spPr>
          <a:xfrm>
            <a:off x="-114535" y="145318"/>
            <a:ext cx="1790827" cy="52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137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1733" y="121903"/>
            <a:ext cx="6783490" cy="801763"/>
          </a:xfrm>
        </p:spPr>
        <p:txBody>
          <a:bodyPr>
            <a:normAutofit/>
          </a:bodyPr>
          <a:lstStyle>
            <a:lvl1pPr algn="ctr">
              <a:defRPr sz="31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3641BA-3617-4DC6-8035-A4C0017AF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2312" y="4738329"/>
            <a:ext cx="796581" cy="3305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8" name="Rectangle 7"/>
          <p:cNvSpPr/>
          <p:nvPr/>
        </p:nvSpPr>
        <p:spPr>
          <a:xfrm>
            <a:off x="8212312" y="1398721"/>
            <a:ext cx="796581" cy="3311481"/>
          </a:xfrm>
          <a:prstGeom prst="rect">
            <a:avLst/>
          </a:prstGeom>
          <a:solidFill>
            <a:srgbClr val="A81F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18" tIns="35660" rIns="71318" bIns="35660" rtlCol="0" anchor="ctr"/>
          <a:lstStyle/>
          <a:p>
            <a:pPr algn="ctr"/>
            <a:endParaRPr lang="en-US" sz="3700" dirty="0">
              <a:latin typeface="Helvetica LT Std Light" panose="020B0403020202020204" pitchFamily="34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575557" y="1398720"/>
            <a:ext cx="7636754" cy="3390298"/>
          </a:xfrm>
        </p:spPr>
        <p:txBody>
          <a:bodyPr>
            <a:normAutofit/>
          </a:bodyPr>
          <a:lstStyle>
            <a:lvl1pPr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4084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1733" y="195488"/>
            <a:ext cx="6783490" cy="801763"/>
          </a:xfrm>
        </p:spPr>
        <p:txBody>
          <a:bodyPr>
            <a:normAutofit/>
          </a:bodyPr>
          <a:lstStyle>
            <a:lvl1pPr algn="ctr">
              <a:defRPr sz="31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2159454" y="1400571"/>
            <a:ext cx="6765769" cy="3339610"/>
          </a:xfrm>
        </p:spPr>
        <p:txBody>
          <a:bodyPr>
            <a:normAutofit/>
          </a:bodyPr>
          <a:lstStyle>
            <a:lvl1pPr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60C7AC97-A1EC-4F96-906C-30B966F1F9ED}"/>
              </a:ext>
            </a:extLst>
          </p:cNvPr>
          <p:cNvSpPr/>
          <p:nvPr userDrawn="1"/>
        </p:nvSpPr>
        <p:spPr>
          <a:xfrm>
            <a:off x="-1746701" y="1198909"/>
            <a:ext cx="3555903" cy="3541271"/>
          </a:xfrm>
          <a:prstGeom prst="arc">
            <a:avLst>
              <a:gd name="adj1" fmla="val 16167336"/>
              <a:gd name="adj2" fmla="val 5411156"/>
            </a:avLst>
          </a:prstGeom>
          <a:ln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lIns="71318" tIns="35660" rIns="71318" bIns="35660" rtlCol="0" anchor="ctr"/>
          <a:lstStyle/>
          <a:p>
            <a:pPr algn="ctr"/>
            <a:endParaRPr lang="th-TH" sz="3700" dirty="0"/>
          </a:p>
        </p:txBody>
      </p:sp>
    </p:spTree>
    <p:extLst>
      <p:ext uri="{BB962C8B-B14F-4D97-AF65-F5344CB8AC3E}">
        <p14:creationId xmlns:p14="http://schemas.microsoft.com/office/powerpoint/2010/main" val="26101641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836967" y="123294"/>
            <a:ext cx="7116536" cy="769816"/>
          </a:xfrm>
        </p:spPr>
        <p:txBody>
          <a:bodyPr>
            <a:normAutofit/>
          </a:bodyPr>
          <a:lstStyle>
            <a:lvl1pPr algn="ctr">
              <a:defRPr sz="31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3641BA-3617-4DC6-8035-A4C0017AF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10" y="4706062"/>
            <a:ext cx="796581" cy="3305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F4FC2DC9-8F65-419C-8BA7-3AA6400326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624545" y="4748142"/>
            <a:ext cx="1008250" cy="273844"/>
          </a:xfrm>
          <a:prstGeom prst="rect">
            <a:avLst/>
          </a:prstGeom>
        </p:spPr>
        <p:txBody>
          <a:bodyPr lIns="71318" tIns="35660" rIns="71318" bIns="35660" rtlCol="0">
            <a:noAutofit/>
          </a:bodyPr>
          <a:lstStyle>
            <a:lvl1pPr algn="r">
              <a:defRPr sz="1400"/>
            </a:lvl1pPr>
          </a:lstStyle>
          <a:p>
            <a:pPr>
              <a:defRPr/>
            </a:pPr>
            <a:fld id="{A9785368-5B3F-438E-812F-BCA1D022B6E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715B3DB1-F04D-4182-95CE-0AB526F767D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31640" y="4746368"/>
            <a:ext cx="6078702" cy="273844"/>
          </a:xfrm>
        </p:spPr>
        <p:txBody>
          <a:bodyPr rtlCol="0"/>
          <a:lstStyle>
            <a:lvl1pPr algn="r">
              <a:defRPr sz="1100"/>
            </a:lvl1pPr>
          </a:lstStyle>
          <a:p>
            <a:pPr>
              <a:defRPr/>
            </a:pPr>
            <a:r>
              <a:rPr lang="th-TH">
                <a:solidFill>
                  <a:srgbClr val="323232"/>
                </a:solidFill>
              </a:rPr>
              <a:t>คณะอนุกรรมการสวัสดิการและสมาชิกสัมพันธ์  สภาวิศวกร 2564</a:t>
            </a:r>
            <a:endParaRPr lang="en-US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2307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04705" y="123294"/>
            <a:ext cx="7248797" cy="769816"/>
          </a:xfrm>
        </p:spPr>
        <p:txBody>
          <a:bodyPr>
            <a:normAutofit/>
          </a:bodyPr>
          <a:lstStyle>
            <a:lvl1pPr algn="ctr">
              <a:defRPr sz="31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3641BA-3617-4DC6-8035-A4C0017AF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10" y="4706062"/>
            <a:ext cx="796581" cy="3305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F4FC2DC9-8F65-419C-8BA7-3AA6400326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624545" y="4748142"/>
            <a:ext cx="1008250" cy="273844"/>
          </a:xfrm>
          <a:prstGeom prst="rect">
            <a:avLst/>
          </a:prstGeom>
        </p:spPr>
        <p:txBody>
          <a:bodyPr lIns="71318" tIns="35660" rIns="71318" bIns="35660" rtlCol="0">
            <a:noAutofit/>
          </a:bodyPr>
          <a:lstStyle>
            <a:lvl1pPr algn="r">
              <a:defRPr sz="1400"/>
            </a:lvl1pPr>
          </a:lstStyle>
          <a:p>
            <a:pPr>
              <a:defRPr/>
            </a:pPr>
            <a:fld id="{A9785368-5B3F-438E-812F-BCA1D022B6E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715B3DB1-F04D-4182-95CE-0AB526F767D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31640" y="4746368"/>
            <a:ext cx="6078702" cy="273844"/>
          </a:xfrm>
        </p:spPr>
        <p:txBody>
          <a:bodyPr rtlCol="0"/>
          <a:lstStyle>
            <a:lvl1pPr algn="r">
              <a:defRPr sz="1100"/>
            </a:lvl1pPr>
          </a:lstStyle>
          <a:p>
            <a:pPr>
              <a:defRPr/>
            </a:pPr>
            <a:r>
              <a:rPr lang="th-TH">
                <a:solidFill>
                  <a:srgbClr val="323232"/>
                </a:solidFill>
              </a:rPr>
              <a:t>คณะอนุกรรมการสวัสดิการและสมาชิกสัมพันธ์  สภาวิศวกร 2564</a:t>
            </a:r>
            <a:endParaRPr lang="en-US" dirty="0">
              <a:solidFill>
                <a:srgbClr val="32323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D848A-25D6-4F01-B73F-B7B3A9FFFB07}"/>
              </a:ext>
            </a:extLst>
          </p:cNvPr>
          <p:cNvSpPr/>
          <p:nvPr userDrawn="1"/>
        </p:nvSpPr>
        <p:spPr>
          <a:xfrm>
            <a:off x="26055" y="963236"/>
            <a:ext cx="1053358" cy="179025"/>
          </a:xfrm>
          <a:prstGeom prst="rect">
            <a:avLst/>
          </a:prstGeom>
          <a:solidFill>
            <a:schemeClr val="tx1"/>
          </a:solidFill>
          <a:ln w="19050" cap="rnd" cmpd="sng" algn="ctr">
            <a:solidFill>
              <a:schemeClr val="tx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1318" tIns="35660" rIns="71318" bIns="3566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8BF847B6-CAA3-473F-A607-C9FFC6DBE1C1}" type="slidenum">
              <a:rPr lang="en-US" sz="1400" smtClean="0">
                <a:solidFill>
                  <a:schemeClr val="bg1"/>
                </a:solidFill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400" b="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FFEF84-6DBA-4035-9015-08F76429AF16}"/>
              </a:ext>
            </a:extLst>
          </p:cNvPr>
          <p:cNvSpPr/>
          <p:nvPr userDrawn="1"/>
        </p:nvSpPr>
        <p:spPr>
          <a:xfrm>
            <a:off x="1112017" y="963240"/>
            <a:ext cx="7974378" cy="179024"/>
          </a:xfrm>
          <a:prstGeom prst="rect">
            <a:avLst/>
          </a:prstGeom>
          <a:solidFill>
            <a:schemeClr val="accent6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1318" tIns="35660" rIns="71318" bIns="3566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498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1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24301" y="205979"/>
            <a:ext cx="6962503" cy="857250"/>
          </a:xfrm>
          <a:prstGeom prst="rect">
            <a:avLst/>
          </a:prstGeom>
        </p:spPr>
        <p:txBody>
          <a:bodyPr/>
          <a:lstStyle>
            <a:lvl1pPr>
              <a:defRPr>
                <a:cs typeface="Thai Sans Lite" panose="02000000000000000000" pitchFamily="2" charset="-34"/>
              </a:defRPr>
            </a:lvl1pPr>
          </a:lstStyle>
          <a:p>
            <a:r>
              <a:rPr lang="en-US" dirty="0"/>
              <a:t>Click to edit Master title style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3568" y="1200152"/>
            <a:ext cx="3812232" cy="16394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>
                <a:cs typeface="Thai Sans Lite" panose="02000000000000000000" pitchFamily="2" charset="-3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th-TH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2"/>
            <a:ext cx="4038600" cy="16394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>
                <a:cs typeface="Thai Sans Lite" panose="02000000000000000000" pitchFamily="2" charset="-3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th-TH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3568" y="2953946"/>
            <a:ext cx="3812232" cy="164068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>
                <a:cs typeface="Thai Sans Lite" panose="02000000000000000000" pitchFamily="2" charset="-3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th-TH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6"/>
            <a:ext cx="4038600" cy="164068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>
                <a:cs typeface="Thai Sans Lite" panose="02000000000000000000" pitchFamily="2" charset="-3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072038006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1_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00" y="205981"/>
            <a:ext cx="6972300" cy="745592"/>
          </a:xfrm>
        </p:spPr>
        <p:txBody>
          <a:bodyPr>
            <a:normAutofit/>
          </a:bodyPr>
          <a:lstStyle>
            <a:lvl1pPr>
              <a:defRPr sz="31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28650" y="1200154"/>
            <a:ext cx="3867150" cy="3394472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00154"/>
            <a:ext cx="4038600" cy="339447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2087724" y="4767266"/>
            <a:ext cx="5778642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h-TH"/>
              <a:t>คณะอนุกรรมการสวัสดิการและสมาชิกสัมพันธ์  สภาวิศวกร 2564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A22B68-3F68-4A4A-9DFF-658D2DF140CE}"/>
              </a:ext>
            </a:extLst>
          </p:cNvPr>
          <p:cNvSpPr/>
          <p:nvPr userDrawn="1"/>
        </p:nvSpPr>
        <p:spPr>
          <a:xfrm>
            <a:off x="83658" y="1003943"/>
            <a:ext cx="1053358" cy="180659"/>
          </a:xfrm>
          <a:prstGeom prst="rect">
            <a:avLst/>
          </a:prstGeom>
          <a:solidFill>
            <a:schemeClr val="bg1"/>
          </a:solidFill>
          <a:ln w="50800" cap="rnd" cmpd="sng" algn="ctr">
            <a:solidFill>
              <a:schemeClr val="tx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1318" tIns="35660" rIns="71318" bIns="3566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8BF847B6-CAA3-473F-A607-C9FFC6DBE1C1}" type="slidenum">
              <a:rPr lang="en-US" sz="1400" smtClean="0">
                <a:solidFill>
                  <a:schemeClr val="tx1"/>
                </a:solidFill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DD5AF6A-CF6B-45C1-8273-A7AA5A98EC16}"/>
              </a:ext>
            </a:extLst>
          </p:cNvPr>
          <p:cNvSpPr/>
          <p:nvPr userDrawn="1"/>
        </p:nvSpPr>
        <p:spPr>
          <a:xfrm>
            <a:off x="1163436" y="1003943"/>
            <a:ext cx="7974378" cy="180659"/>
          </a:xfrm>
          <a:prstGeom prst="rect">
            <a:avLst/>
          </a:prstGeom>
          <a:solidFill>
            <a:schemeClr val="accent6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1318" tIns="35660" rIns="71318" bIns="3566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761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0446" y="204789"/>
            <a:ext cx="6776357" cy="6524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1828800"/>
            <a:ext cx="3886200" cy="2686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1828800"/>
            <a:ext cx="3886200" cy="2686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314450"/>
            <a:ext cx="3886200" cy="48006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buFontTx/>
              <a:buNone/>
              <a:defRPr sz="1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314450"/>
            <a:ext cx="3886200" cy="480060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Tx/>
              <a:buNone/>
              <a:defRPr sz="1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>
          <a:xfrm>
            <a:off x="7551762" y="4832144"/>
            <a:ext cx="1135038" cy="273844"/>
          </a:xfrm>
          <a:prstGeom prst="rect">
            <a:avLst/>
          </a:prstGeom>
        </p:spPr>
        <p:txBody>
          <a:bodyPr lIns="71318" tIns="35660" rIns="71318" bIns="35660" rtlCol="0">
            <a:noAutofit/>
          </a:bodyPr>
          <a:lstStyle>
            <a:lvl1pPr>
              <a:defRPr sz="1400"/>
            </a:lvl1pPr>
          </a:lstStyle>
          <a:p>
            <a:pPr>
              <a:defRPr/>
            </a:pPr>
            <a:fld id="{A9785368-5B3F-438E-812F-BCA1D022B6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621246" y="4830369"/>
            <a:ext cx="6843102" cy="273844"/>
          </a:xfrm>
        </p:spPr>
        <p:txBody>
          <a:bodyPr rtlCol="0"/>
          <a:lstStyle>
            <a:lvl1pPr>
              <a:defRPr sz="1100"/>
            </a:lvl1pPr>
          </a:lstStyle>
          <a:p>
            <a:pPr>
              <a:defRPr/>
            </a:pPr>
            <a:r>
              <a:rPr lang="th-TH">
                <a:solidFill>
                  <a:srgbClr val="323232"/>
                </a:solidFill>
              </a:rPr>
              <a:t>คณะอนุกรรมการสวัสดิการและสมาชิกสัมพันธ์  สภาวิศวกร 2564</a:t>
            </a:r>
            <a:endParaRPr lang="en-US" dirty="0">
              <a:solidFill>
                <a:srgbClr val="323232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1266C09-75AF-4D83-B17B-B436A50272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684041" y="3276471"/>
            <a:ext cx="1922425" cy="55434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</p:spTree>
    <p:extLst>
      <p:ext uri="{BB962C8B-B14F-4D97-AF65-F5344CB8AC3E}">
        <p14:creationId xmlns:p14="http://schemas.microsoft.com/office/powerpoint/2010/main" val="694485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h-TH"/>
              <a:t>คณะอนุกรรมการสวัสดิการและสมาชิกสัมพันธ์  สภาวิศวกร 2564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380312" y="4767266"/>
            <a:ext cx="1135038" cy="273844"/>
          </a:xfrm>
          <a:prstGeom prst="rect">
            <a:avLst/>
          </a:prstGeom>
        </p:spPr>
        <p:txBody>
          <a:bodyPr lIns="71318" tIns="35660" rIns="71318" bIns="35660"/>
          <a:lstStyle/>
          <a:p>
            <a:pPr>
              <a:defRPr/>
            </a:pPr>
            <a:fld id="{D7DFDACA-98F3-4282-871C-BE05DFE26119}" type="slidenum">
              <a:rPr lang="en-US" smtClean="0"/>
              <a:pPr>
                <a:defRPr/>
              </a:pPr>
              <a:t>‹#›</a:t>
            </a:fld>
            <a:endParaRPr lang="th-TH" dirty="0">
              <a:cs typeface="Thai Sans Lite" panose="02000000000000000000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49859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2766D7-2808-46BF-8C77-3381E99C9782}"/>
              </a:ext>
            </a:extLst>
          </p:cNvPr>
          <p:cNvSpPr/>
          <p:nvPr userDrawn="1"/>
        </p:nvSpPr>
        <p:spPr>
          <a:xfrm>
            <a:off x="187287" y="1230501"/>
            <a:ext cx="665267" cy="2230354"/>
          </a:xfrm>
          <a:prstGeom prst="rect">
            <a:avLst/>
          </a:prstGeom>
          <a:solidFill>
            <a:schemeClr val="tx1">
              <a:lumMod val="95000"/>
              <a:alpha val="8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18" tIns="35660" rIns="71318" bIns="35660" rtlCol="0" anchor="ctr"/>
          <a:lstStyle/>
          <a:p>
            <a:pPr algn="ctr"/>
            <a:endParaRPr lang="en-US" sz="3700" dirty="0">
              <a:solidFill>
                <a:schemeClr val="tx1">
                  <a:lumMod val="85000"/>
                </a:schemeClr>
              </a:solidFill>
              <a:latin typeface="Helvetica LT Std Light" panose="020B0403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6E244F-86F9-43B0-A9BD-DCA95E215D17}"/>
              </a:ext>
            </a:extLst>
          </p:cNvPr>
          <p:cNvSpPr/>
          <p:nvPr userDrawn="1"/>
        </p:nvSpPr>
        <p:spPr>
          <a:xfrm>
            <a:off x="501422" y="2136948"/>
            <a:ext cx="665267" cy="2573254"/>
          </a:xfrm>
          <a:prstGeom prst="rect">
            <a:avLst/>
          </a:prstGeom>
          <a:solidFill>
            <a:srgbClr val="800000">
              <a:alpha val="8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18" tIns="35660" rIns="71318" bIns="35660" rtlCol="0" anchor="ctr"/>
          <a:lstStyle/>
          <a:p>
            <a:pPr algn="ctr"/>
            <a:endParaRPr lang="en-US" sz="3700" dirty="0">
              <a:solidFill>
                <a:schemeClr val="tx1">
                  <a:lumMod val="85000"/>
                </a:schemeClr>
              </a:solidFill>
              <a:latin typeface="Helvetica LT Std Light" panose="020B0403020202020204" pitchFamily="34" charset="0"/>
            </a:endParaRP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DF937AA-F810-4DCD-AED4-35FDEAFA6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3718" y="4767264"/>
            <a:ext cx="5593500" cy="273844"/>
          </a:xfrm>
        </p:spPr>
        <p:txBody>
          <a:bodyPr/>
          <a:lstStyle>
            <a:lvl1pPr>
              <a:defRPr sz="1100" b="0">
                <a:latin typeface="AngsanaUPC" panose="02020603050405020304" pitchFamily="18" charset="-34"/>
                <a:cs typeface="+mn-cs"/>
              </a:defRPr>
            </a:lvl1pPr>
          </a:lstStyle>
          <a:p>
            <a:pPr>
              <a:defRPr/>
            </a:pPr>
            <a:r>
              <a:rPr lang="th-TH">
                <a:solidFill>
                  <a:srgbClr val="323232"/>
                </a:solidFill>
              </a:rPr>
              <a:t>คณะอนุกรรมการสวัสดิการและสมาชิกสัมพันธ์  สภาวิศวกร 2564</a:t>
            </a:r>
            <a:endParaRPr lang="en-US" dirty="0">
              <a:solidFill>
                <a:srgbClr val="32323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064E13-74E7-493B-B140-E40A14F2C461}"/>
              </a:ext>
            </a:extLst>
          </p:cNvPr>
          <p:cNvSpPr/>
          <p:nvPr userDrawn="1"/>
        </p:nvSpPr>
        <p:spPr>
          <a:xfrm>
            <a:off x="1270894" y="2136946"/>
            <a:ext cx="7873109" cy="742950"/>
          </a:xfrm>
          <a:prstGeom prst="rect">
            <a:avLst/>
          </a:prstGeom>
          <a:noFill/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71318" tIns="35660" rIns="71318" bIns="3566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ED736D4-0F24-4A86-87CB-01D862633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5232" y="2508423"/>
            <a:ext cx="5766223" cy="1254919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Date Placeholder 13">
            <a:extLst>
              <a:ext uri="{FF2B5EF4-FFF2-40B4-BE49-F238E27FC236}">
                <a16:creationId xmlns:a16="http://schemas.microsoft.com/office/drawing/2014/main" id="{33AF9037-41D6-4950-A441-6477544913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9135" y="4748328"/>
            <a:ext cx="1351062" cy="273844"/>
          </a:xfrm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endParaRPr lang="en-US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584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>
            <a:normAutofit/>
          </a:bodyPr>
          <a:lstStyle>
            <a:lvl1pPr>
              <a:defRPr sz="31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200154"/>
            <a:ext cx="4038600" cy="3394472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pPr lvl="0"/>
            <a:r>
              <a:rPr lang="en-US" noProof="0"/>
              <a:t>Click icon to add clip art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200154"/>
            <a:ext cx="4038600" cy="339447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h-TH"/>
              <a:t>คณะอนุกรรมการสวัสดิการและสมาชิกสัมพันธ์  สภาวิศวกร 2564</a:t>
            </a: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380312" y="4767266"/>
            <a:ext cx="1135038" cy="273844"/>
          </a:xfrm>
          <a:prstGeom prst="rect">
            <a:avLst/>
          </a:prstGeom>
        </p:spPr>
        <p:txBody>
          <a:bodyPr lIns="71318" tIns="35660" rIns="71318" bIns="35660"/>
          <a:lstStyle>
            <a:lvl1pPr>
              <a:defRPr/>
            </a:lvl1pPr>
          </a:lstStyle>
          <a:p>
            <a:pPr>
              <a:defRPr/>
            </a:pPr>
            <a:fld id="{E99316B4-8DCB-48C5-9DF7-E640F55DDA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911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1_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100">
                <a:cs typeface="Thai Sans Lite" panose="02000000000000000000" pitchFamily="2" charset="-34"/>
              </a:defRPr>
            </a:lvl1pPr>
          </a:lstStyle>
          <a:p>
            <a:r>
              <a:rPr lang="en-US" dirty="0"/>
              <a:t>Click to edit Master title style</a:t>
            </a:r>
            <a:endParaRPr lang="th-TH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4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>
                <a:cs typeface="Thai Sans Lite" panose="02000000000000000000" pitchFamily="2" charset="-3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th-TH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4"/>
            <a:ext cx="4038600" cy="339447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>
                <a:cs typeface="Thai Sans Lite" panose="02000000000000000000" pitchFamily="2" charset="-3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293241002"/>
      </p:ext>
    </p:extLst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>
                <a:cs typeface="Thai Sans Lite" panose="02000000000000000000" pitchFamily="2" charset="-34"/>
              </a:defRPr>
            </a:lvl1pPr>
          </a:lstStyle>
          <a:p>
            <a:r>
              <a:rPr lang="en-US" dirty="0"/>
              <a:t>Click to edit Master title style</a:t>
            </a:r>
            <a:endParaRPr lang="th-TH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2"/>
            <a:ext cx="4038600" cy="16394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>
                <a:cs typeface="Thai Sans Lite" panose="02000000000000000000" pitchFamily="2" charset="-3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th-TH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2"/>
            <a:ext cx="4038600" cy="163949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>
                <a:cs typeface="Thai Sans Lite" panose="02000000000000000000" pitchFamily="2" charset="-3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th-TH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6"/>
            <a:ext cx="4038600" cy="164068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>
                <a:cs typeface="Thai Sans Lite" panose="02000000000000000000" pitchFamily="2" charset="-3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th-TH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6"/>
            <a:ext cx="4038600" cy="164068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>
                <a:cs typeface="Thai Sans Lite" panose="02000000000000000000" pitchFamily="2" charset="-3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30483611"/>
      </p:ext>
    </p:extLst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1318" tIns="35660" rIns="71318" bIns="3566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0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200151"/>
            <a:ext cx="1295400" cy="101441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1318" tIns="35660" rIns="71318" bIns="3566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0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71600" y="1200151"/>
            <a:ext cx="7772400" cy="101441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1318" tIns="35660" rIns="71318" bIns="3566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0" dirty="0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57291" y="2714627"/>
            <a:ext cx="7123113" cy="1254919"/>
          </a:xfrm>
        </p:spPr>
        <p:txBody>
          <a:bodyPr/>
          <a:lstStyle>
            <a:lvl1pPr marL="0" indent="0">
              <a:buNone/>
              <a:defRPr sz="2200">
                <a:solidFill>
                  <a:schemeClr val="tx2"/>
                </a:solidFill>
              </a:defRPr>
            </a:lvl1pPr>
            <a:lvl2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200151"/>
            <a:ext cx="7772400" cy="1014410"/>
          </a:xfrm>
        </p:spPr>
        <p:txBody>
          <a:bodyPr/>
          <a:lstStyle>
            <a:lvl1pPr algn="l">
              <a:buNone/>
              <a:defRPr sz="3100" b="0" cap="none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>
          <a:xfrm>
            <a:off x="7438954" y="4893473"/>
            <a:ext cx="1324047" cy="273844"/>
          </a:xfrm>
        </p:spPr>
        <p:txBody>
          <a:bodyPr/>
          <a:lstStyle>
            <a:lvl1pPr algn="r">
              <a:defRPr sz="1400"/>
            </a:lvl1pPr>
          </a:lstStyle>
          <a:p>
            <a:pPr>
              <a:defRPr/>
            </a:pPr>
            <a:endParaRPr lang="en-US" dirty="0">
              <a:solidFill>
                <a:srgbClr val="323232"/>
              </a:solidFill>
            </a:endParaRPr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214429"/>
            <a:ext cx="1295400" cy="1000131"/>
          </a:xfrm>
          <a:prstGeom prst="rect">
            <a:avLst/>
          </a:prstGeom>
        </p:spPr>
        <p:txBody>
          <a:bodyPr lIns="71318" tIns="35660" rIns="71318" bIns="35660" anchor="ctr">
            <a:noAutofit/>
          </a:bodyPr>
          <a:lstStyle>
            <a:lvl1pPr algn="ctr">
              <a:defRPr sz="19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191A8A78-FDD9-4040-BC33-84A9F647EB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609602" y="4893473"/>
            <a:ext cx="6829350" cy="273844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r>
              <a:rPr lang="th-TH">
                <a:solidFill>
                  <a:srgbClr val="323232"/>
                </a:solidFill>
              </a:rPr>
              <a:t>คณะอนุกรรมการสวัสดิการและสมาชิกสัมพันธ์  สภาวิศวกร 2564</a:t>
            </a:r>
            <a:endParaRPr lang="en-US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7874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688" y="204789"/>
            <a:ext cx="6923112" cy="6524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1828800"/>
            <a:ext cx="3886200" cy="268605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1828800"/>
            <a:ext cx="3886200" cy="268605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314450"/>
            <a:ext cx="3886200" cy="48006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buFontTx/>
              <a:buNone/>
              <a:defRPr sz="1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314450"/>
            <a:ext cx="3886200" cy="480060"/>
          </a:xfr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Tx/>
              <a:buNone/>
              <a:defRPr sz="16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>
          <a:xfrm>
            <a:off x="7551762" y="4832144"/>
            <a:ext cx="1135038" cy="273844"/>
          </a:xfrm>
          <a:prstGeom prst="rect">
            <a:avLst/>
          </a:prstGeom>
        </p:spPr>
        <p:txBody>
          <a:bodyPr lIns="71318" tIns="35660" rIns="71318" bIns="35660" rtlCol="0">
            <a:noAutofit/>
          </a:bodyPr>
          <a:lstStyle>
            <a:lvl1pPr>
              <a:defRPr sz="1400"/>
            </a:lvl1pPr>
          </a:lstStyle>
          <a:p>
            <a:pPr>
              <a:defRPr/>
            </a:pPr>
            <a:fld id="{A9785368-5B3F-438E-812F-BCA1D022B6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621246" y="4830369"/>
            <a:ext cx="6843102" cy="273844"/>
          </a:xfrm>
        </p:spPr>
        <p:txBody>
          <a:bodyPr rtlCol="0"/>
          <a:lstStyle>
            <a:lvl1pPr>
              <a:defRPr sz="1100"/>
            </a:lvl1pPr>
          </a:lstStyle>
          <a:p>
            <a:pPr>
              <a:defRPr/>
            </a:pPr>
            <a:r>
              <a:rPr lang="th-TH">
                <a:solidFill>
                  <a:srgbClr val="323232"/>
                </a:solidFill>
              </a:rPr>
              <a:t>คณะอนุกรรมการสวัสดิการและสมาชิกสัมพันธ์  สภาวิศวกร 2564</a:t>
            </a:r>
            <a:endParaRPr lang="en-US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050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6964" y="204789"/>
            <a:ext cx="6849836" cy="652462"/>
          </a:xfrm>
        </p:spPr>
        <p:txBody>
          <a:bodyPr/>
          <a:lstStyle>
            <a:lvl1pPr algn="l">
              <a:buNone/>
              <a:defRPr sz="28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314450"/>
            <a:ext cx="1600200" cy="325755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06979" tIns="142637" rIns="106979" bIns="71318"/>
          <a:lstStyle>
            <a:lvl1pPr marL="0" indent="0">
              <a:spcAft>
                <a:spcPts val="780"/>
              </a:spcAft>
              <a:buNone/>
              <a:defRPr sz="1400"/>
            </a:lvl1pPr>
            <a:lvl2pPr>
              <a:buNone/>
              <a:defRPr sz="900"/>
            </a:lvl2pPr>
            <a:lvl3pPr>
              <a:buNone/>
              <a:defRPr sz="8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314450"/>
            <a:ext cx="6400800" cy="3314700"/>
          </a:xfrm>
        </p:spPr>
        <p:txBody>
          <a:bodyPr>
            <a:normAutofit/>
          </a:bodyPr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endParaRPr lang="en-US" dirty="0">
              <a:solidFill>
                <a:srgbClr val="323232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100" b="0">
                <a:latin typeface="AngsanaUPC" panose="02020603050405020304" pitchFamily="18" charset="-34"/>
                <a:cs typeface="AngsanaUPC" panose="02020603050405020304" pitchFamily="18" charset="-34"/>
              </a:defRPr>
            </a:lvl1pPr>
          </a:lstStyle>
          <a:p>
            <a:pPr>
              <a:defRPr/>
            </a:pPr>
            <a:r>
              <a:rPr lang="th-TH">
                <a:solidFill>
                  <a:srgbClr val="323232"/>
                </a:solidFill>
              </a:rPr>
              <a:t>คณะอนุกรรมการสวัสดิการและสมาชิกสัมพันธ์  สภาวิศวกร 2564</a:t>
            </a:r>
            <a:endParaRPr lang="en-US" dirty="0">
              <a:solidFill>
                <a:srgbClr val="323232"/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>
          <a:xfrm>
            <a:off x="7380312" y="4767266"/>
            <a:ext cx="1135038" cy="273844"/>
          </a:xfrm>
          <a:prstGeom prst="rect">
            <a:avLst/>
          </a:prstGeom>
        </p:spPr>
        <p:txBody>
          <a:bodyPr lIns="71318" tIns="35660" rIns="71318" bIns="35660">
            <a:noAutofit/>
          </a:bodyPr>
          <a:lstStyle>
            <a:lvl1pPr>
              <a:defRPr sz="1400"/>
            </a:lvl1pPr>
          </a:lstStyle>
          <a:p>
            <a:pPr>
              <a:defRPr/>
            </a:pPr>
            <a:fld id="{7D53B35C-86D7-4919-B0A5-C34D999616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9662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832803" y="195486"/>
            <a:ext cx="6927875" cy="538162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89" name="Agenda Subtitle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521552" y="905202"/>
            <a:ext cx="8239125" cy="350543"/>
          </a:xfrm>
          <a:prstGeom prst="rect">
            <a:avLst/>
          </a:prstGeom>
        </p:spPr>
        <p:txBody>
          <a:bodyPr lIns="35658" tIns="35658" rIns="35658" bIns="35658"/>
          <a:lstStyle>
            <a:lvl1pPr marL="0" indent="0" defTabSz="321924">
              <a:lnSpc>
                <a:spcPct val="100000"/>
              </a:lnSpc>
              <a:spcBef>
                <a:spcPts val="0"/>
              </a:spcBef>
              <a:buSzTx/>
              <a:buNone/>
              <a:defRPr sz="2100" b="1"/>
            </a:lvl1pPr>
          </a:lstStyle>
          <a:p>
            <a:r>
              <a:t>Agenda Subtitle</a:t>
            </a:r>
          </a:p>
        </p:txBody>
      </p:sp>
      <p:sp>
        <p:nvSpPr>
          <p:cNvPr id="9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531639" y="1329613"/>
            <a:ext cx="8229036" cy="3294366"/>
          </a:xfrm>
          <a:prstGeom prst="rect">
            <a:avLst/>
          </a:prstGeom>
        </p:spPr>
        <p:txBody>
          <a:bodyPr/>
          <a:lstStyle>
            <a:lvl1pPr marL="0" indent="0" defTabSz="321924">
              <a:lnSpc>
                <a:spcPct val="100000"/>
              </a:lnSpc>
              <a:spcBef>
                <a:spcPts val="702"/>
              </a:spcBef>
              <a:buSzTx/>
              <a:buNone/>
              <a:defRPr sz="2100" spc="-22"/>
            </a:lvl1pPr>
            <a:lvl2pPr marL="0" indent="0" defTabSz="321924">
              <a:lnSpc>
                <a:spcPct val="100000"/>
              </a:lnSpc>
              <a:spcBef>
                <a:spcPts val="702"/>
              </a:spcBef>
              <a:buSzTx/>
              <a:buNone/>
              <a:defRPr sz="2100" spc="-22"/>
            </a:lvl2pPr>
            <a:lvl3pPr marL="0" indent="0" defTabSz="321924">
              <a:lnSpc>
                <a:spcPct val="100000"/>
              </a:lnSpc>
              <a:spcBef>
                <a:spcPts val="702"/>
              </a:spcBef>
              <a:buSzTx/>
              <a:buNone/>
              <a:defRPr sz="2100" spc="-22"/>
            </a:lvl3pPr>
            <a:lvl4pPr marL="0" indent="0" defTabSz="321924">
              <a:lnSpc>
                <a:spcPct val="100000"/>
              </a:lnSpc>
              <a:spcBef>
                <a:spcPts val="702"/>
              </a:spcBef>
              <a:buSzTx/>
              <a:buNone/>
              <a:defRPr sz="2100" spc="-22"/>
            </a:lvl4pPr>
            <a:lvl5pPr marL="0" indent="0" defTabSz="321924">
              <a:lnSpc>
                <a:spcPct val="100000"/>
              </a:lnSpc>
              <a:spcBef>
                <a:spcPts val="702"/>
              </a:spcBef>
              <a:buSzTx/>
              <a:buNone/>
              <a:defRPr sz="2100" spc="-22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28141" y="4804276"/>
            <a:ext cx="563425" cy="176972"/>
          </a:xfrm>
          <a:prstGeom prst="rect">
            <a:avLst/>
          </a:prstGeom>
        </p:spPr>
        <p:txBody>
          <a:bodyPr lIns="71318" tIns="35660" rIns="71318" bIns="35660" anchor="ctr"/>
          <a:lstStyle>
            <a:lvl1pPr algn="ctr">
              <a:defRPr sz="1600"/>
            </a:lvl1pPr>
          </a:lstStyle>
          <a:p>
            <a:fld id="{86CB4B4D-7CA3-9044-876B-883B54F8677D}" type="slidenum">
              <a:rPr lang="th-TH" smtClean="0"/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779200597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1817694" y="150132"/>
            <a:ext cx="7326306" cy="581834"/>
          </a:xfrm>
          <a:prstGeom prst="rect">
            <a:avLst/>
          </a:prstGeom>
        </p:spPr>
        <p:txBody>
          <a:bodyPr vert="horz" lIns="71318" tIns="35660" rIns="71318" bIns="35660" rtlCol="0" anchor="ctr">
            <a:normAutofit/>
          </a:bodyPr>
          <a:lstStyle>
            <a:lvl1pPr algn="ctr">
              <a:defRPr sz="37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5674156-3125-48CE-B7AD-16F5FF6CA05A}"/>
              </a:ext>
            </a:extLst>
          </p:cNvPr>
          <p:cNvSpPr/>
          <p:nvPr userDrawn="1"/>
        </p:nvSpPr>
        <p:spPr>
          <a:xfrm>
            <a:off x="0" y="4948014"/>
            <a:ext cx="9144000" cy="195486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18" tIns="35660" rIns="71318" bIns="35660" rtlCol="0" anchor="ctr"/>
          <a:lstStyle/>
          <a:p>
            <a:pPr algn="ctr"/>
            <a:endParaRPr lang="ko-KR" altLang="en-US" sz="1400" dirty="0"/>
          </a:p>
        </p:txBody>
      </p:sp>
      <p:sp>
        <p:nvSpPr>
          <p:cNvPr id="10" name="텍스트 개체 틀 2">
            <a:extLst>
              <a:ext uri="{FF2B5EF4-FFF2-40B4-BE49-F238E27FC236}">
                <a16:creationId xmlns:a16="http://schemas.microsoft.com/office/drawing/2014/main" id="{BEA53C6E-B822-48C1-AE43-123E9E431F6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0" y="754037"/>
            <a:ext cx="9144000" cy="314535"/>
          </a:xfrm>
          <a:prstGeom prst="rect">
            <a:avLst/>
          </a:prstGeom>
        </p:spPr>
        <p:txBody>
          <a:bodyPr anchor="ctr"/>
          <a:lstStyle>
            <a:lvl1pPr marL="0" marR="0" indent="0" algn="ctr" defTabSz="713186" rtl="0" eaLnBrk="1" fontAlgn="auto" latinLnBrk="1" hangingPunct="1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9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713186" rtl="0" eaLnBrk="1" fontAlgn="auto" latinLnBrk="1" hangingPunct="1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dirty="0"/>
              <a:t>Subtitle in this line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650412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1_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C0200A-97CF-4054-BEB8-FA70ADCB38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58924" y="3436202"/>
            <a:ext cx="1814513" cy="51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485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2" y="2515793"/>
            <a:ext cx="7123113" cy="1254919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>
          <a:xfrm>
            <a:off x="7438954" y="4850561"/>
            <a:ext cx="1324047" cy="273844"/>
          </a:xfrm>
        </p:spPr>
        <p:txBody>
          <a:bodyPr/>
          <a:lstStyle>
            <a:lvl1pPr algn="r">
              <a:defRPr sz="1400"/>
            </a:lvl1pPr>
          </a:lstStyle>
          <a:p>
            <a:pPr>
              <a:defRPr/>
            </a:pPr>
            <a:endParaRPr lang="en-US" dirty="0">
              <a:solidFill>
                <a:srgbClr val="323232"/>
              </a:solidFill>
            </a:endParaRPr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609602" y="4850561"/>
            <a:ext cx="6829350" cy="273844"/>
          </a:xfrm>
        </p:spPr>
        <p:txBody>
          <a:bodyPr/>
          <a:lstStyle>
            <a:lvl1pPr>
              <a:defRPr sz="1100">
                <a:cs typeface="+mn-cs"/>
              </a:defRPr>
            </a:lvl1pPr>
          </a:lstStyle>
          <a:p>
            <a:pPr>
              <a:defRPr/>
            </a:pPr>
            <a:r>
              <a:rPr lang="th-TH">
                <a:solidFill>
                  <a:srgbClr val="323232"/>
                </a:solidFill>
              </a:rPr>
              <a:t>คณะอนุกรรมการสวัสดิการและสมาชิกสัมพันธ์  สภาวิศวกร 2564</a:t>
            </a:r>
            <a:endParaRPr lang="en-US" dirty="0">
              <a:solidFill>
                <a:srgbClr val="32323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B98DCB-272F-422D-B2ED-BC53BF654E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420" y="4451119"/>
            <a:ext cx="796581" cy="3305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2" name="Oval 8">
            <a:extLst>
              <a:ext uri="{FF2B5EF4-FFF2-40B4-BE49-F238E27FC236}">
                <a16:creationId xmlns:a16="http://schemas.microsoft.com/office/drawing/2014/main" id="{B680A2BA-0C66-4320-8684-0B1FA74653F3}"/>
              </a:ext>
            </a:extLst>
          </p:cNvPr>
          <p:cNvSpPr/>
          <p:nvPr userDrawn="1"/>
        </p:nvSpPr>
        <p:spPr>
          <a:xfrm>
            <a:off x="98942" y="64493"/>
            <a:ext cx="689621" cy="685800"/>
          </a:xfrm>
          <a:prstGeom prst="ellipse">
            <a:avLst/>
          </a:prstGeom>
          <a:solidFill>
            <a:srgbClr val="A81F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18" tIns="35660" rIns="71318" bIns="35660" rtlCol="0" anchor="ctr"/>
          <a:lstStyle/>
          <a:p>
            <a:pPr algn="ctr" defTabSz="713186" hangingPunct="1">
              <a:lnSpc>
                <a:spcPct val="100000"/>
              </a:lnSpc>
              <a:spcBef>
                <a:spcPts val="0"/>
              </a:spcBef>
            </a:pPr>
            <a:endParaRPr lang="en-US" sz="2200" kern="1200" dirty="0">
              <a:solidFill>
                <a:prstClr val="white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AF7BA867-8D58-4016-9126-7245760CAD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3" b="12740"/>
          <a:stretch/>
        </p:blipFill>
        <p:spPr>
          <a:xfrm>
            <a:off x="3" y="145318"/>
            <a:ext cx="1790827" cy="52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822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488" y="204789"/>
            <a:ext cx="6923315" cy="652462"/>
          </a:xfrm>
        </p:spPr>
        <p:txBody>
          <a:bodyPr>
            <a:normAutofit/>
          </a:bodyPr>
          <a:lstStyle>
            <a:lvl1pPr algn="l">
              <a:buNone/>
              <a:defRPr sz="3100" b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275606"/>
            <a:ext cx="1600200" cy="3296394"/>
          </a:xfr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106979" tIns="142637" rIns="106979" bIns="71318"/>
          <a:lstStyle>
            <a:lvl1pPr marL="0" indent="0">
              <a:spcAft>
                <a:spcPts val="780"/>
              </a:spcAft>
              <a:buNone/>
              <a:defRPr sz="1400"/>
            </a:lvl1pPr>
            <a:lvl2pPr>
              <a:buNone/>
              <a:defRPr sz="900"/>
            </a:lvl2pPr>
            <a:lvl3pPr>
              <a:buNone/>
              <a:defRPr sz="800"/>
            </a:lvl3pPr>
            <a:lvl4pPr>
              <a:buNone/>
              <a:defRPr sz="700"/>
            </a:lvl4pPr>
            <a:lvl5pPr>
              <a:buNone/>
              <a:defRPr sz="7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275606"/>
            <a:ext cx="6400800" cy="3296394"/>
          </a:xfrm>
        </p:spPr>
        <p:txBody>
          <a:bodyPr>
            <a:normAutofit/>
          </a:bodyPr>
          <a:lstStyle>
            <a:lvl1pPr>
              <a:defRPr sz="2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endParaRPr lang="en-US" dirty="0">
              <a:solidFill>
                <a:srgbClr val="323232"/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43808" y="4767264"/>
            <a:ext cx="4783410" cy="273844"/>
          </a:xfrm>
        </p:spPr>
        <p:txBody>
          <a:bodyPr/>
          <a:lstStyle>
            <a:lvl1pPr>
              <a:defRPr sz="1100" b="0">
                <a:latin typeface="AngsanaUPC" panose="02020603050405020304" pitchFamily="18" charset="-34"/>
                <a:cs typeface="+mn-cs"/>
              </a:defRPr>
            </a:lvl1pPr>
          </a:lstStyle>
          <a:p>
            <a:pPr>
              <a:defRPr/>
            </a:pPr>
            <a:r>
              <a:rPr lang="th-TH">
                <a:solidFill>
                  <a:srgbClr val="323232"/>
                </a:solidFill>
              </a:rPr>
              <a:t>คณะอนุกรรมการสวัสดิการและสมาชิกสัมพันธ์  สภาวิศวกร 2564</a:t>
            </a:r>
            <a:endParaRPr lang="en-US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9303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E2766D7-2808-46BF-8C77-3381E99C9782}"/>
              </a:ext>
            </a:extLst>
          </p:cNvPr>
          <p:cNvSpPr/>
          <p:nvPr userDrawn="1"/>
        </p:nvSpPr>
        <p:spPr>
          <a:xfrm>
            <a:off x="187286" y="1230501"/>
            <a:ext cx="665267" cy="2230354"/>
          </a:xfrm>
          <a:prstGeom prst="rect">
            <a:avLst/>
          </a:prstGeom>
          <a:solidFill>
            <a:schemeClr val="tx1">
              <a:lumMod val="95000"/>
              <a:alpha val="8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18" tIns="35660" rIns="71318" bIns="35660" rtlCol="0" anchor="ctr"/>
          <a:lstStyle/>
          <a:p>
            <a:pPr algn="ctr"/>
            <a:endParaRPr lang="en-US" dirty="0">
              <a:solidFill>
                <a:schemeClr val="tx1">
                  <a:lumMod val="85000"/>
                </a:schemeClr>
              </a:solidFill>
              <a:latin typeface="Helvetica LT Std Light" panose="020B0403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6E244F-86F9-43B0-A9BD-DCA95E215D17}"/>
              </a:ext>
            </a:extLst>
          </p:cNvPr>
          <p:cNvSpPr/>
          <p:nvPr userDrawn="1"/>
        </p:nvSpPr>
        <p:spPr>
          <a:xfrm>
            <a:off x="399716" y="2136948"/>
            <a:ext cx="665267" cy="2573254"/>
          </a:xfrm>
          <a:prstGeom prst="rect">
            <a:avLst/>
          </a:prstGeom>
          <a:solidFill>
            <a:srgbClr val="800000">
              <a:alpha val="8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18" tIns="35660" rIns="71318" bIns="35660" rtlCol="0" anchor="ctr"/>
          <a:lstStyle/>
          <a:p>
            <a:pPr algn="ctr"/>
            <a:endParaRPr lang="en-US" dirty="0">
              <a:solidFill>
                <a:schemeClr val="tx1">
                  <a:lumMod val="85000"/>
                </a:schemeClr>
              </a:solidFill>
              <a:latin typeface="Helvetica LT Std Light" panose="020B0403020202020204" pitchFamily="34" charset="0"/>
            </a:endParaRP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DF937AA-F810-4DCD-AED4-35FDEAFA6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87724" y="4748328"/>
            <a:ext cx="5593500" cy="273844"/>
          </a:xfrm>
        </p:spPr>
        <p:txBody>
          <a:bodyPr/>
          <a:lstStyle>
            <a:lvl1pPr>
              <a:defRPr sz="1100" b="0">
                <a:latin typeface="AngsanaUPC" panose="02020603050405020304" pitchFamily="18" charset="-34"/>
                <a:cs typeface="+mn-cs"/>
              </a:defRPr>
            </a:lvl1pPr>
          </a:lstStyle>
          <a:p>
            <a:pPr>
              <a:defRPr/>
            </a:pPr>
            <a:r>
              <a:rPr lang="th-TH">
                <a:solidFill>
                  <a:srgbClr val="323232"/>
                </a:solidFill>
              </a:rPr>
              <a:t>คณะอนุกรรมการสวัสดิการและสมาชิกสัมพันธ์  สภาวิศวกร 2564</a:t>
            </a:r>
            <a:endParaRPr lang="en-US" dirty="0">
              <a:solidFill>
                <a:srgbClr val="32323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A064E13-74E7-493B-B140-E40A14F2C461}"/>
              </a:ext>
            </a:extLst>
          </p:cNvPr>
          <p:cNvSpPr/>
          <p:nvPr userDrawn="1"/>
        </p:nvSpPr>
        <p:spPr>
          <a:xfrm>
            <a:off x="1297924" y="1393996"/>
            <a:ext cx="7873109" cy="742950"/>
          </a:xfrm>
          <a:prstGeom prst="rect">
            <a:avLst/>
          </a:prstGeom>
          <a:noFill/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71318" tIns="35660" rIns="71318" bIns="3566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DED736D4-0F24-4A86-87CB-01D862633D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5231" y="2508423"/>
            <a:ext cx="5766223" cy="1254919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Date Placeholder 13">
            <a:extLst>
              <a:ext uri="{FF2B5EF4-FFF2-40B4-BE49-F238E27FC236}">
                <a16:creationId xmlns:a16="http://schemas.microsoft.com/office/drawing/2014/main" id="{33AF9037-41D6-4950-A441-6477544913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9135" y="4748328"/>
            <a:ext cx="1351062" cy="273844"/>
          </a:xfrm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endParaRPr lang="en-US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7674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5584" y="1383618"/>
            <a:ext cx="6241627" cy="864096"/>
          </a:xfrm>
        </p:spPr>
        <p:txBody>
          <a:bodyPr anchor="ctr">
            <a:normAutofit/>
          </a:bodyPr>
          <a:lstStyle>
            <a:lvl1pPr algn="ctr">
              <a:defRPr sz="3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E2766D7-2808-46BF-8C77-3381E99C9782}"/>
              </a:ext>
            </a:extLst>
          </p:cNvPr>
          <p:cNvSpPr/>
          <p:nvPr userDrawn="1"/>
        </p:nvSpPr>
        <p:spPr>
          <a:xfrm>
            <a:off x="89506" y="1275608"/>
            <a:ext cx="665267" cy="2230354"/>
          </a:xfrm>
          <a:prstGeom prst="rect">
            <a:avLst/>
          </a:prstGeom>
          <a:solidFill>
            <a:schemeClr val="tx1">
              <a:lumMod val="95000"/>
              <a:alpha val="86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18" tIns="35660" rIns="71318" bIns="35660" rtlCol="0" anchor="ctr"/>
          <a:lstStyle/>
          <a:p>
            <a:pPr algn="ctr"/>
            <a:endParaRPr lang="en-US" dirty="0">
              <a:solidFill>
                <a:schemeClr val="tx1">
                  <a:lumMod val="85000"/>
                </a:schemeClr>
              </a:solidFill>
              <a:latin typeface="Helvetica LT Std Light" panose="020B0403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E6E244F-86F9-43B0-A9BD-DCA95E215D17}"/>
              </a:ext>
            </a:extLst>
          </p:cNvPr>
          <p:cNvSpPr/>
          <p:nvPr userDrawn="1"/>
        </p:nvSpPr>
        <p:spPr>
          <a:xfrm>
            <a:off x="413821" y="2227330"/>
            <a:ext cx="665267" cy="2462486"/>
          </a:xfrm>
          <a:prstGeom prst="rect">
            <a:avLst/>
          </a:prstGeom>
          <a:solidFill>
            <a:srgbClr val="800000">
              <a:alpha val="86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18" tIns="35660" rIns="71318" bIns="35660" rtlCol="0" anchor="ctr"/>
          <a:lstStyle/>
          <a:p>
            <a:pPr algn="ctr"/>
            <a:endParaRPr lang="en-US" dirty="0">
              <a:solidFill>
                <a:schemeClr val="tx1">
                  <a:lumMod val="85000"/>
                </a:schemeClr>
              </a:solidFill>
              <a:latin typeface="Helvetica LT Std Light" panose="020B0403020202020204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BC3A24-E5F7-47AF-85F4-9C13417FA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755" y="2571751"/>
            <a:ext cx="6241627" cy="2138450"/>
          </a:xfrm>
        </p:spPr>
        <p:txBody>
          <a:bodyPr>
            <a:normAutofit/>
          </a:bodyPr>
          <a:lstStyle>
            <a:lvl1pPr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DF937AA-F810-4DCD-AED4-35FDEAFA6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43808" y="4767264"/>
            <a:ext cx="4783410" cy="273844"/>
          </a:xfrm>
        </p:spPr>
        <p:txBody>
          <a:bodyPr/>
          <a:lstStyle>
            <a:lvl1pPr>
              <a:defRPr sz="1100" b="0">
                <a:latin typeface="AngsanaUPC" panose="02020603050405020304" pitchFamily="18" charset="-34"/>
                <a:cs typeface="+mn-cs"/>
              </a:defRPr>
            </a:lvl1pPr>
          </a:lstStyle>
          <a:p>
            <a:pPr>
              <a:defRPr/>
            </a:pPr>
            <a:r>
              <a:rPr lang="th-TH">
                <a:solidFill>
                  <a:srgbClr val="323232"/>
                </a:solidFill>
              </a:rPr>
              <a:t>คณะอนุกรรมการสวัสดิการและสมาชิกสัมพันธ์  สภาวิศวกร 2564</a:t>
            </a:r>
            <a:endParaRPr lang="en-US" dirty="0">
              <a:solidFill>
                <a:srgbClr val="323232"/>
              </a:solidFill>
            </a:endParaRPr>
          </a:p>
        </p:txBody>
      </p:sp>
      <p:sp>
        <p:nvSpPr>
          <p:cNvPr id="12" name="Slide Number Placeholder 22">
            <a:extLst>
              <a:ext uri="{FF2B5EF4-FFF2-40B4-BE49-F238E27FC236}">
                <a16:creationId xmlns:a16="http://schemas.microsoft.com/office/drawing/2014/main" id="{50CE928C-203C-4097-AC70-089599448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89980" y="4767264"/>
            <a:ext cx="973020" cy="273844"/>
          </a:xfrm>
          <a:prstGeom prst="rect">
            <a:avLst/>
          </a:prstGeom>
        </p:spPr>
        <p:txBody>
          <a:bodyPr lIns="71318" tIns="35660" rIns="71318" bIns="35660">
            <a:noAutofit/>
          </a:bodyPr>
          <a:lstStyle>
            <a:lvl1pPr>
              <a:defRPr sz="1400"/>
            </a:lvl1pPr>
          </a:lstStyle>
          <a:p>
            <a:pPr>
              <a:defRPr/>
            </a:pPr>
            <a:fld id="{7D53B35C-86D7-4919-B0A5-C34D999616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6838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817694" y="78043"/>
            <a:ext cx="7015710" cy="765517"/>
          </a:xfrm>
        </p:spPr>
        <p:txBody>
          <a:bodyPr>
            <a:normAutofit/>
          </a:bodyPr>
          <a:lstStyle>
            <a:lvl1pPr>
              <a:defRPr sz="31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4" y="4779441"/>
            <a:ext cx="1304423" cy="273844"/>
          </a:xfrm>
        </p:spPr>
        <p:txBody>
          <a:bodyPr/>
          <a:lstStyle/>
          <a:p>
            <a:pPr>
              <a:defRPr/>
            </a:pPr>
            <a:endParaRPr lang="en-US" dirty="0">
              <a:solidFill>
                <a:srgbClr val="323232"/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1393635" y="4783863"/>
            <a:ext cx="6472735" cy="273844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r>
              <a:rPr lang="th-TH">
                <a:solidFill>
                  <a:srgbClr val="323232"/>
                </a:solidFill>
              </a:rPr>
              <a:t>คณะอนุกรรมการสวัสดิการและสมาชิกสัมพันธ์  สภาวิศวกร 2564</a:t>
            </a:r>
            <a:endParaRPr lang="en-US" dirty="0">
              <a:solidFill>
                <a:srgbClr val="32323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4D3F70-F741-453D-9B10-758CE1E31236}"/>
              </a:ext>
            </a:extLst>
          </p:cNvPr>
          <p:cNvSpPr/>
          <p:nvPr userDrawn="1"/>
        </p:nvSpPr>
        <p:spPr>
          <a:xfrm>
            <a:off x="62259" y="916064"/>
            <a:ext cx="1053358" cy="179025"/>
          </a:xfrm>
          <a:prstGeom prst="rect">
            <a:avLst/>
          </a:prstGeom>
          <a:solidFill>
            <a:schemeClr val="tx1"/>
          </a:solidFill>
          <a:ln w="19050" cap="rnd" cmpd="sng" algn="ctr">
            <a:solidFill>
              <a:schemeClr val="tx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1318" tIns="35660" rIns="71318" bIns="3566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8BF847B6-CAA3-473F-A607-C9FFC6DBE1C1}" type="slidenum">
              <a:rPr lang="en-US" sz="1400" smtClean="0">
                <a:solidFill>
                  <a:schemeClr val="bg1"/>
                </a:solidFill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400" b="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35D431-7FD3-4CA0-B5E9-D87A9B9799CB}"/>
              </a:ext>
            </a:extLst>
          </p:cNvPr>
          <p:cNvSpPr/>
          <p:nvPr userDrawn="1"/>
        </p:nvSpPr>
        <p:spPr>
          <a:xfrm>
            <a:off x="1146312" y="916065"/>
            <a:ext cx="7974378" cy="179024"/>
          </a:xfrm>
          <a:prstGeom prst="rect">
            <a:avLst/>
          </a:prstGeom>
          <a:solidFill>
            <a:schemeClr val="accent6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1318" tIns="35660" rIns="71318" bIns="3566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4201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817694" y="78043"/>
            <a:ext cx="7015710" cy="765517"/>
          </a:xfrm>
        </p:spPr>
        <p:txBody>
          <a:bodyPr>
            <a:normAutofit/>
          </a:bodyPr>
          <a:lstStyle>
            <a:lvl1pPr>
              <a:defRPr sz="31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4" y="4779441"/>
            <a:ext cx="1304423" cy="273844"/>
          </a:xfrm>
        </p:spPr>
        <p:txBody>
          <a:bodyPr/>
          <a:lstStyle/>
          <a:p>
            <a:pPr>
              <a:defRPr/>
            </a:pPr>
            <a:endParaRPr lang="en-US" dirty="0">
              <a:solidFill>
                <a:srgbClr val="323232"/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1393635" y="4783863"/>
            <a:ext cx="6472735" cy="273844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r>
              <a:rPr lang="th-TH">
                <a:solidFill>
                  <a:srgbClr val="323232"/>
                </a:solidFill>
              </a:rPr>
              <a:t>คณะอนุกรรมการสวัสดิการและสมาชิกสัมพันธ์  สภาวิศวกร 2564</a:t>
            </a:r>
            <a:endParaRPr lang="en-US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4635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49742" y="123293"/>
            <a:ext cx="6703758" cy="769816"/>
          </a:xfrm>
        </p:spPr>
        <p:txBody>
          <a:bodyPr>
            <a:normAutofit/>
          </a:bodyPr>
          <a:lstStyle>
            <a:lvl1pPr algn="ctr">
              <a:defRPr sz="31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3641BA-3617-4DC6-8035-A4C0017AF9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10" y="4706062"/>
            <a:ext cx="796581" cy="3305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F4FC2DC9-8F65-419C-8BA7-3AA6400326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624545" y="4748142"/>
            <a:ext cx="1008250" cy="273844"/>
          </a:xfrm>
          <a:prstGeom prst="rect">
            <a:avLst/>
          </a:prstGeom>
        </p:spPr>
        <p:txBody>
          <a:bodyPr lIns="71318" tIns="35660" rIns="71318" bIns="35660" rtlCol="0">
            <a:noAutofit/>
          </a:bodyPr>
          <a:lstStyle>
            <a:lvl1pPr algn="r">
              <a:defRPr sz="1400"/>
            </a:lvl1pPr>
          </a:lstStyle>
          <a:p>
            <a:pPr>
              <a:defRPr/>
            </a:pPr>
            <a:fld id="{A9785368-5B3F-438E-812F-BCA1D022B6E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715B3DB1-F04D-4182-95CE-0AB526F767D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31640" y="4746368"/>
            <a:ext cx="6078702" cy="273844"/>
          </a:xfrm>
        </p:spPr>
        <p:txBody>
          <a:bodyPr rtlCol="0"/>
          <a:lstStyle>
            <a:lvl1pPr algn="r">
              <a:defRPr sz="1100"/>
            </a:lvl1pPr>
          </a:lstStyle>
          <a:p>
            <a:pPr>
              <a:defRPr/>
            </a:pPr>
            <a:r>
              <a:rPr lang="th-TH">
                <a:solidFill>
                  <a:srgbClr val="323232"/>
                </a:solidFill>
              </a:rPr>
              <a:t>คณะอนุกรรมการสวัสดิการและสมาชิกสัมพันธ์  สภาวิศวกร 2564</a:t>
            </a:r>
            <a:endParaRPr lang="en-US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67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th-TH" dirty="0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th-TH"/>
              <a:t>คณะอนุกรรมการสวัสดิการและสมาชิกสัมพันธ์  สภาวิศวกร 2564</a:t>
            </a:r>
            <a:endParaRPr lang="th-TH" dirty="0"/>
          </a:p>
        </p:txBody>
      </p:sp>
    </p:spTree>
  </p:cSld>
  <p:clrMapOvr>
    <a:masterClrMapping/>
  </p:clrMapOvr>
  <p:transition spd="med">
    <p:fade thruBlk="1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249742" y="123293"/>
            <a:ext cx="6703758" cy="769816"/>
          </a:xfrm>
        </p:spPr>
        <p:txBody>
          <a:bodyPr>
            <a:normAutofit/>
          </a:bodyPr>
          <a:lstStyle>
            <a:lvl1pPr algn="ctr">
              <a:defRPr sz="31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E3641BA-3617-4DC6-8035-A4C0017AF9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10" y="4706062"/>
            <a:ext cx="796581" cy="3305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7" name="Slide Number Placeholder 11">
            <a:extLst>
              <a:ext uri="{FF2B5EF4-FFF2-40B4-BE49-F238E27FC236}">
                <a16:creationId xmlns:a16="http://schemas.microsoft.com/office/drawing/2014/main" id="{F4FC2DC9-8F65-419C-8BA7-3AA6400326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7624545" y="4748142"/>
            <a:ext cx="1008250" cy="273844"/>
          </a:xfrm>
          <a:prstGeom prst="rect">
            <a:avLst/>
          </a:prstGeom>
        </p:spPr>
        <p:txBody>
          <a:bodyPr lIns="71318" tIns="35660" rIns="71318" bIns="35660" rtlCol="0">
            <a:noAutofit/>
          </a:bodyPr>
          <a:lstStyle>
            <a:lvl1pPr algn="r">
              <a:defRPr sz="1400"/>
            </a:lvl1pPr>
          </a:lstStyle>
          <a:p>
            <a:pPr>
              <a:defRPr/>
            </a:pPr>
            <a:fld id="{A9785368-5B3F-438E-812F-BCA1D022B6E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Footer Placeholder 13">
            <a:extLst>
              <a:ext uri="{FF2B5EF4-FFF2-40B4-BE49-F238E27FC236}">
                <a16:creationId xmlns:a16="http://schemas.microsoft.com/office/drawing/2014/main" id="{715B3DB1-F04D-4182-95CE-0AB526F767D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331640" y="4746368"/>
            <a:ext cx="6078702" cy="273844"/>
          </a:xfrm>
        </p:spPr>
        <p:txBody>
          <a:bodyPr rtlCol="0"/>
          <a:lstStyle>
            <a:lvl1pPr algn="r">
              <a:defRPr sz="1100"/>
            </a:lvl1pPr>
          </a:lstStyle>
          <a:p>
            <a:pPr>
              <a:defRPr/>
            </a:pPr>
            <a:r>
              <a:rPr lang="th-TH">
                <a:solidFill>
                  <a:srgbClr val="323232"/>
                </a:solidFill>
              </a:rPr>
              <a:t>คณะอนุกรรมการสวัสดิการและสมาชิกสัมพันธ์  สภาวิศวกร 2564</a:t>
            </a:r>
            <a:endParaRPr lang="en-US" dirty="0">
              <a:solidFill>
                <a:srgbClr val="32323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D848A-25D6-4F01-B73F-B7B3A9FFFB07}"/>
              </a:ext>
            </a:extLst>
          </p:cNvPr>
          <p:cNvSpPr/>
          <p:nvPr userDrawn="1"/>
        </p:nvSpPr>
        <p:spPr>
          <a:xfrm>
            <a:off x="26052" y="963236"/>
            <a:ext cx="1053358" cy="179025"/>
          </a:xfrm>
          <a:prstGeom prst="rect">
            <a:avLst/>
          </a:prstGeom>
          <a:solidFill>
            <a:schemeClr val="tx1"/>
          </a:solidFill>
          <a:ln w="19050" cap="rnd" cmpd="sng" algn="ctr">
            <a:solidFill>
              <a:schemeClr val="tx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1318" tIns="35660" rIns="71318" bIns="3566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8BF847B6-CAA3-473F-A607-C9FFC6DBE1C1}" type="slidenum">
              <a:rPr lang="en-US" sz="1400" smtClean="0">
                <a:solidFill>
                  <a:schemeClr val="bg1"/>
                </a:solidFill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400" b="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EFFEF84-6DBA-4035-9015-08F76429AF16}"/>
              </a:ext>
            </a:extLst>
          </p:cNvPr>
          <p:cNvSpPr/>
          <p:nvPr userDrawn="1"/>
        </p:nvSpPr>
        <p:spPr>
          <a:xfrm>
            <a:off x="1112017" y="963240"/>
            <a:ext cx="7974378" cy="179024"/>
          </a:xfrm>
          <a:prstGeom prst="rect">
            <a:avLst/>
          </a:prstGeom>
          <a:solidFill>
            <a:schemeClr val="accent6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1318" tIns="35660" rIns="71318" bIns="3566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248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83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7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699544"/>
            <a:ext cx="9144000" cy="28803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5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25423217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US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7411456" y="4893473"/>
            <a:ext cx="1351547" cy="273844"/>
          </a:xfrm>
        </p:spPr>
        <p:txBody>
          <a:bodyPr/>
          <a:lstStyle/>
          <a:p>
            <a:pPr>
              <a:defRPr/>
            </a:pPr>
            <a:endParaRPr lang="en-US" dirty="0">
              <a:solidFill>
                <a:srgbClr val="323232"/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609603" y="4893473"/>
            <a:ext cx="6801850" cy="273844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r>
              <a:rPr lang="th-TH">
                <a:solidFill>
                  <a:srgbClr val="323232"/>
                </a:solidFill>
              </a:rPr>
              <a:t>คณะอนุกรรมการสวัสดิการและสมาชิกสัมพันธ์  สภาวิศวกร 2564</a:t>
            </a:r>
            <a:endParaRPr lang="en-US" dirty="0">
              <a:solidFill>
                <a:srgbClr val="323232"/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 lIns="71318" tIns="35660" rIns="71318" bIns="35660"/>
          <a:lstStyle/>
          <a:p>
            <a:pPr>
              <a:defRPr/>
            </a:pPr>
            <a:fld id="{8BF847B6-CAA3-473F-A607-C9FFC6DBE1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1728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1597343"/>
            <a:ext cx="7772400" cy="110299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  <a:endParaRPr lang="en-GB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คณะอนุกรรมการสวัสดิการและสมาชิกสัมพันธ์  สภาวิศวกร 2564</a:t>
            </a:r>
            <a:endParaRPr lang="en-GB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2BC9-C428-4DFC-9EA9-94D8DB2D74A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45585" y="1383618"/>
            <a:ext cx="6241627" cy="864096"/>
          </a:xfrm>
        </p:spPr>
        <p:txBody>
          <a:bodyPr anchor="ctr">
            <a:normAutofit/>
          </a:bodyPr>
          <a:lstStyle>
            <a:lvl1pPr algn="ctr">
              <a:defRPr sz="3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5BC3A24-E5F7-47AF-85F4-9C13417FA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2755" y="2571751"/>
            <a:ext cx="6241627" cy="2138450"/>
          </a:xfrm>
        </p:spPr>
        <p:txBody>
          <a:bodyPr>
            <a:normAutofit/>
          </a:bodyPr>
          <a:lstStyle>
            <a:lvl1pPr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DF937AA-F810-4DCD-AED4-35FDEAFA6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43808" y="4767264"/>
            <a:ext cx="4783410" cy="273844"/>
          </a:xfrm>
        </p:spPr>
        <p:txBody>
          <a:bodyPr/>
          <a:lstStyle>
            <a:lvl1pPr>
              <a:defRPr sz="1100" b="0">
                <a:latin typeface="AngsanaUPC" panose="02020603050405020304" pitchFamily="18" charset="-34"/>
                <a:cs typeface="+mn-cs"/>
              </a:defRPr>
            </a:lvl1pPr>
          </a:lstStyle>
          <a:p>
            <a:pPr>
              <a:defRPr/>
            </a:pPr>
            <a:r>
              <a:rPr lang="th-TH">
                <a:solidFill>
                  <a:srgbClr val="323232"/>
                </a:solidFill>
              </a:rPr>
              <a:t>คณะอนุกรรมการสวัสดิการและสมาชิกสัมพันธ์  สภาวิศวกร 2564</a:t>
            </a:r>
            <a:endParaRPr lang="en-US" dirty="0">
              <a:solidFill>
                <a:srgbClr val="323232"/>
              </a:solidFill>
            </a:endParaRPr>
          </a:p>
        </p:txBody>
      </p:sp>
      <p:sp>
        <p:nvSpPr>
          <p:cNvPr id="12" name="Slide Number Placeholder 22">
            <a:extLst>
              <a:ext uri="{FF2B5EF4-FFF2-40B4-BE49-F238E27FC236}">
                <a16:creationId xmlns:a16="http://schemas.microsoft.com/office/drawing/2014/main" id="{50CE928C-203C-4097-AC70-089599448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89980" y="4767264"/>
            <a:ext cx="973020" cy="273844"/>
          </a:xfrm>
          <a:prstGeom prst="rect">
            <a:avLst/>
          </a:prstGeom>
        </p:spPr>
        <p:txBody>
          <a:bodyPr lIns="71318" tIns="35660" rIns="71318" bIns="35660">
            <a:noAutofit/>
          </a:bodyPr>
          <a:lstStyle>
            <a:lvl1pPr>
              <a:defRPr sz="1400"/>
            </a:lvl1pPr>
          </a:lstStyle>
          <a:p>
            <a:pPr>
              <a:defRPr/>
            </a:pPr>
            <a:fld id="{7D53B35C-86D7-4919-B0A5-C34D999616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Oval 8">
            <a:extLst>
              <a:ext uri="{FF2B5EF4-FFF2-40B4-BE49-F238E27FC236}">
                <a16:creationId xmlns:a16="http://schemas.microsoft.com/office/drawing/2014/main" id="{E6D60947-563E-4E3E-A768-20B24F75A22C}"/>
              </a:ext>
            </a:extLst>
          </p:cNvPr>
          <p:cNvSpPr/>
          <p:nvPr userDrawn="1"/>
        </p:nvSpPr>
        <p:spPr>
          <a:xfrm>
            <a:off x="98942" y="64493"/>
            <a:ext cx="689621" cy="685800"/>
          </a:xfrm>
          <a:prstGeom prst="ellipse">
            <a:avLst/>
          </a:prstGeom>
          <a:solidFill>
            <a:srgbClr val="A81F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18" tIns="35660" rIns="71318" bIns="35660" rtlCol="0" anchor="ctr"/>
          <a:lstStyle/>
          <a:p>
            <a:pPr algn="ctr"/>
            <a:endParaRPr lang="en-US" sz="22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6F3718BD-3124-4AAA-989A-4588D635D6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3" b="12740"/>
          <a:stretch/>
        </p:blipFill>
        <p:spPr>
          <a:xfrm>
            <a:off x="-114535" y="145318"/>
            <a:ext cx="1790827" cy="52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248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คณะอนุกรรมการสวัสดิการและสมาชิกสัมพันธ์  สภาวิศวกร 2564</a:t>
            </a:r>
            <a:endParaRPr lang="en-GB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2BC9-C428-4DFC-9EA9-94D8DB2D74A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3304699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722313" y="2180273"/>
            <a:ext cx="7772400" cy="112442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คณะอนุกรรมการสวัสดิการและสมาชิกสัมพันธ์  สภาวิศวกร 2564</a:t>
            </a:r>
            <a:endParaRPr lang="en-GB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2BC9-C428-4DFC-9EA9-94D8DB2D74A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7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71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คณะอนุกรรมการสวัสดิการและสมาชิกสัมพันธ์  สภาวิศวกร 2564</a:t>
            </a:r>
            <a:endParaRPr lang="en-GB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2BC9-C428-4DFC-9EA9-94D8DB2D74A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151573"/>
            <a:ext cx="4040188" cy="48006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ยึดเนื้อหา 3"/>
          <p:cNvSpPr>
            <a:spLocks noGrp="1"/>
          </p:cNvSpPr>
          <p:nvPr>
            <p:ph sz="half" idx="2"/>
          </p:nvPr>
        </p:nvSpPr>
        <p:spPr>
          <a:xfrm>
            <a:off x="457200" y="1631634"/>
            <a:ext cx="4040188" cy="29632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5" name="ตัวยึด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7" y="1151573"/>
            <a:ext cx="4041775" cy="48006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8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2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ยึดเนื้อหา 5"/>
          <p:cNvSpPr>
            <a:spLocks noGrp="1"/>
          </p:cNvSpPr>
          <p:nvPr>
            <p:ph sz="quarter" idx="4"/>
          </p:nvPr>
        </p:nvSpPr>
        <p:spPr>
          <a:xfrm>
            <a:off x="4645027" y="1631634"/>
            <a:ext cx="4041775" cy="29632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7" name="ตัวยึด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ตัวยึด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คณะอนุกรรมการสวัสดิการและสมาชิกสัมพันธ์  สภาวิศวกร 2564</a:t>
            </a:r>
            <a:endParaRPr lang="en-GB"/>
          </a:p>
        </p:txBody>
      </p:sp>
      <p:sp>
        <p:nvSpPr>
          <p:cNvPr id="9" name="ตัวยึด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2BC9-C428-4DFC-9EA9-94D8DB2D74A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ตัวยึด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คณะอนุกรรมการสวัสดิการและสมาชิกสัมพันธ์  สภาวิศวกร 2564</a:t>
            </a:r>
            <a:endParaRPr lang="en-GB"/>
          </a:p>
        </p:txBody>
      </p:sp>
      <p:sp>
        <p:nvSpPr>
          <p:cNvPr id="5" name="ตัวยึด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2BC9-C428-4DFC-9EA9-94D8DB2D74A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ตัวยึด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คณะอนุกรรมการสวัสดิการและสมาชิกสัมพันธ์  สภาวิศวกร 2564</a:t>
            </a:r>
            <a:endParaRPr lang="en-GB"/>
          </a:p>
        </p:txBody>
      </p:sp>
      <p:sp>
        <p:nvSpPr>
          <p:cNvPr id="4" name="ตัวยึด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2BC9-C428-4DFC-9EA9-94D8DB2D74A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2" y="204313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เนื้อหา 2"/>
          <p:cNvSpPr>
            <a:spLocks noGrp="1"/>
          </p:cNvSpPr>
          <p:nvPr>
            <p:ph idx="1"/>
          </p:nvPr>
        </p:nvSpPr>
        <p:spPr>
          <a:xfrm>
            <a:off x="3575050" y="204312"/>
            <a:ext cx="5111750" cy="439054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457202" y="1075850"/>
            <a:ext cx="3008313" cy="351901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คณะอนุกรรมการสวัสดิการและสมาชิกสัมพันธ์  สภาวิศวกร 2564</a:t>
            </a:r>
            <a:endParaRPr lang="en-GB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2BC9-C428-4DFC-9EA9-94D8DB2D74A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7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รูปภาพ 2"/>
          <p:cNvSpPr>
            <a:spLocks noGrp="1"/>
          </p:cNvSpPr>
          <p:nvPr>
            <p:ph type="pic" idx="1"/>
          </p:nvPr>
        </p:nvSpPr>
        <p:spPr>
          <a:xfrm>
            <a:off x="1792288" y="460058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8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2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ตัวยึด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4026219"/>
            <a:ext cx="5486400" cy="60293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8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2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ยึด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ตัวยึด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คณะอนุกรรมการสวัสดิการและสมาชิกสัมพันธ์  สภาวิศวกร 2564</a:t>
            </a:r>
            <a:endParaRPr lang="en-GB"/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2BC9-C428-4DFC-9EA9-94D8DB2D74A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คณะอนุกรรมการสวัสดิการและสมาชิกสัมพันธ์  สภาวิศวกร 2564</a:t>
            </a:r>
            <a:endParaRPr lang="en-GB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2BC9-C428-4DFC-9EA9-94D8DB2D74A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05740"/>
            <a:ext cx="2057400" cy="4389120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  <a:endParaRPr lang="en-GB"/>
          </a:p>
        </p:txBody>
      </p:sp>
      <p:sp>
        <p:nvSpPr>
          <p:cNvPr id="3" name="ตัวยึด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05740"/>
            <a:ext cx="6019800" cy="4389120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h-TH"/>
              <a:t>คณะอนุกรรมการสวัสดิการและสมาชิกสัมพันธ์  สภาวิศวกร 2564</a:t>
            </a:r>
            <a:endParaRPr lang="en-GB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52BC9-C428-4DFC-9EA9-94D8DB2D74A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7874" y="228539"/>
            <a:ext cx="7345727" cy="737567"/>
          </a:xfrm>
        </p:spPr>
        <p:txBody>
          <a:bodyPr>
            <a:normAutofit/>
          </a:bodyPr>
          <a:lstStyle>
            <a:lvl1pPr>
              <a:defRPr sz="3100">
                <a:solidFill>
                  <a:srgbClr val="C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9626" y="1219407"/>
            <a:ext cx="7345727" cy="3413318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500"/>
            </a:lvl2pPr>
            <a:lvl3pPr>
              <a:defRPr sz="2200"/>
            </a:lvl3pPr>
            <a:lvl4pPr>
              <a:defRPr sz="1900"/>
            </a:lvl4pPr>
            <a:lvl5pPr>
              <a:defRPr sz="19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A8C69E7A-838C-4D7D-97A9-078F9AAA7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33722" y="4766937"/>
            <a:ext cx="6479879" cy="273844"/>
          </a:xfrm>
        </p:spPr>
        <p:txBody>
          <a:bodyPr/>
          <a:lstStyle>
            <a:lvl1pPr>
              <a:defRPr sz="1100" b="0">
                <a:latin typeface="AngsanaUPC" panose="02020603050405020304" pitchFamily="18" charset="-34"/>
                <a:cs typeface="+mn-cs"/>
              </a:defRPr>
            </a:lvl1pPr>
          </a:lstStyle>
          <a:p>
            <a:pPr>
              <a:defRPr/>
            </a:pPr>
            <a:r>
              <a:rPr lang="th-TH">
                <a:solidFill>
                  <a:srgbClr val="323232"/>
                </a:solidFill>
              </a:rPr>
              <a:t>คณะอนุกรรมการสวัสดิการและสมาชิกสัมพันธ์  สภาวิศวกร 2564</a:t>
            </a:r>
            <a:endParaRPr lang="en-US" dirty="0">
              <a:solidFill>
                <a:srgbClr val="323232"/>
              </a:solidFill>
            </a:endParaRPr>
          </a:p>
        </p:txBody>
      </p:sp>
      <p:sp>
        <p:nvSpPr>
          <p:cNvPr id="13" name="Date Placeholder 13">
            <a:extLst>
              <a:ext uri="{FF2B5EF4-FFF2-40B4-BE49-F238E27FC236}">
                <a16:creationId xmlns:a16="http://schemas.microsoft.com/office/drawing/2014/main" id="{D34A99C5-9D79-4FE1-8C45-89F8EBB53D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6"/>
            <a:ext cx="1351062" cy="273844"/>
          </a:xfrm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endParaRPr lang="en-US" dirty="0">
              <a:solidFill>
                <a:srgbClr val="32323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C7FBCF-1D5D-496F-AA42-9C04004BD972}"/>
              </a:ext>
            </a:extLst>
          </p:cNvPr>
          <p:cNvSpPr/>
          <p:nvPr userDrawn="1"/>
        </p:nvSpPr>
        <p:spPr>
          <a:xfrm>
            <a:off x="83658" y="1005578"/>
            <a:ext cx="1053358" cy="179025"/>
          </a:xfrm>
          <a:prstGeom prst="rect">
            <a:avLst/>
          </a:prstGeom>
          <a:solidFill>
            <a:schemeClr val="tx1"/>
          </a:solidFill>
          <a:ln w="19050" cap="rnd" cmpd="sng" algn="ctr">
            <a:solidFill>
              <a:schemeClr val="tx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1318" tIns="35660" rIns="71318" bIns="3566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8BF847B6-CAA3-473F-A607-C9FFC6DBE1C1}" type="slidenum">
              <a:rPr lang="en-US" sz="1400" smtClean="0">
                <a:solidFill>
                  <a:schemeClr val="bg1"/>
                </a:solidFill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400" b="0" dirty="0"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A96F787-2464-4A42-9F63-376448AB5148}"/>
              </a:ext>
            </a:extLst>
          </p:cNvPr>
          <p:cNvSpPr/>
          <p:nvPr userDrawn="1"/>
        </p:nvSpPr>
        <p:spPr>
          <a:xfrm>
            <a:off x="1169622" y="1005579"/>
            <a:ext cx="7974378" cy="179024"/>
          </a:xfrm>
          <a:prstGeom prst="rect">
            <a:avLst/>
          </a:prstGeom>
          <a:solidFill>
            <a:schemeClr val="accent6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1318" tIns="35660" rIns="71318" bIns="3566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289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887FA-DB9F-421E-B920-DFD68B1ACE6E}" type="datetime1">
              <a:rPr lang="en-US" smtClean="0"/>
              <a:t>09/08/23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1C59-4659-4BDD-8898-1358E1357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3986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0E581A-8D0F-43A9-BDAC-F56A17D6894B}" type="datetime1">
              <a:rPr lang="en-US" smtClean="0"/>
              <a:t>09/08/23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1C59-4659-4BDD-8898-1358E1357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0903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7188B-4103-4777-BCC5-0C3B91562332}" type="datetime1">
              <a:rPr lang="en-US" smtClean="0"/>
              <a:t>09/08/23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1C59-4659-4BDD-8898-1358E1357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505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AAE30-0588-4343-861A-92C3859BC853}" type="datetime1">
              <a:rPr lang="en-US" smtClean="0"/>
              <a:t>09/08/23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1C59-4659-4BDD-8898-1358E1357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2918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30F1DE-E865-4493-BC97-4BD34F770207}" type="datetime1">
              <a:rPr lang="en-US" smtClean="0"/>
              <a:t>09/08/23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1C59-4659-4BDD-8898-1358E1357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5697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DB06DA-E13E-4E87-86DF-C2E2B098962A}" type="datetime1">
              <a:rPr lang="en-US" smtClean="0"/>
              <a:t>09/08/23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1C59-4659-4BDD-8898-1358E1357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826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78C721-89D4-414C-AB81-A0D84A518C2B}" type="datetime1">
              <a:rPr lang="en-US" smtClean="0"/>
              <a:t>09/08/23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1C59-4659-4BDD-8898-1358E1357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593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8FEDC-3D72-4CC1-AD9C-9F8A09D37281}" type="datetime1">
              <a:rPr lang="en-US" smtClean="0"/>
              <a:t>09/08/23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1C59-4659-4BDD-8898-1358E1357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6525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C2654A-C289-4834-A658-272993C0806F}" type="datetime1">
              <a:rPr lang="en-US" smtClean="0"/>
              <a:t>09/08/23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1C59-4659-4BDD-8898-1358E1357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161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1F100D-72E4-4A5B-AB64-8602FFC28F18}" type="datetime1">
              <a:rPr lang="en-US" smtClean="0"/>
              <a:t>09/08/23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1C59-4659-4BDD-8898-1358E1357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579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9622" y="188791"/>
            <a:ext cx="7399734" cy="619627"/>
          </a:xfrm>
        </p:spPr>
        <p:txBody>
          <a:bodyPr>
            <a:normAutofit/>
          </a:bodyPr>
          <a:lstStyle>
            <a:lvl1pPr algn="ctr">
              <a:defRPr sz="31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9622" y="1275609"/>
            <a:ext cx="7399734" cy="3272576"/>
          </a:xfrm>
        </p:spPr>
        <p:txBody>
          <a:bodyPr>
            <a:normAutofit/>
          </a:bodyPr>
          <a:lstStyle>
            <a:lvl1pPr>
              <a:defRPr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25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2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643A3F-7023-4C63-8638-BC67C30A18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0597" y="4762704"/>
            <a:ext cx="796581" cy="33057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F6557381-3695-47B0-97C0-9F0FF2E0B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9682" y="4791072"/>
            <a:ext cx="6079554" cy="273844"/>
          </a:xfrm>
        </p:spPr>
        <p:txBody>
          <a:bodyPr/>
          <a:lstStyle>
            <a:lvl1pPr>
              <a:defRPr sz="1100" b="0">
                <a:latin typeface="AngsanaUPC" panose="02020603050405020304" pitchFamily="18" charset="-34"/>
                <a:cs typeface="+mn-cs"/>
              </a:defRPr>
            </a:lvl1pPr>
          </a:lstStyle>
          <a:p>
            <a:pPr>
              <a:defRPr/>
            </a:pPr>
            <a:r>
              <a:rPr lang="th-TH">
                <a:solidFill>
                  <a:srgbClr val="323232"/>
                </a:solidFill>
              </a:rPr>
              <a:t>คณะอนุกรรมการสวัสดิการและสมาชิกสัมพันธ์  สภาวิศวกร 2564</a:t>
            </a:r>
            <a:endParaRPr lang="en-US" dirty="0">
              <a:solidFill>
                <a:srgbClr val="323232"/>
              </a:solidFill>
            </a:endParaRPr>
          </a:p>
        </p:txBody>
      </p:sp>
      <p:sp>
        <p:nvSpPr>
          <p:cNvPr id="15" name="Date Placeholder 13">
            <a:extLst>
              <a:ext uri="{FF2B5EF4-FFF2-40B4-BE49-F238E27FC236}">
                <a16:creationId xmlns:a16="http://schemas.microsoft.com/office/drawing/2014/main" id="{2B751EBA-CFD5-44FD-8AA5-F1C79B09A3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11409" y="4795164"/>
            <a:ext cx="1351062" cy="273844"/>
          </a:xfrm>
        </p:spPr>
        <p:txBody>
          <a:bodyPr/>
          <a:lstStyle>
            <a:lvl1pPr algn="r">
              <a:defRPr sz="1200"/>
            </a:lvl1pPr>
          </a:lstStyle>
          <a:p>
            <a:pPr>
              <a:defRPr/>
            </a:pPr>
            <a:endParaRPr lang="en-US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40451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BBB0E-4EAA-4389-865C-7F42352F3F70}" type="datetime1">
              <a:rPr lang="en-US" smtClean="0"/>
              <a:t>09/08/23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1C59-4659-4BDD-8898-1358E1357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19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68384" y="78044"/>
            <a:ext cx="7065020" cy="765517"/>
          </a:xfrm>
        </p:spPr>
        <p:txBody>
          <a:bodyPr>
            <a:normAutofit/>
          </a:bodyPr>
          <a:lstStyle>
            <a:lvl1pPr>
              <a:defRPr sz="31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4" y="4779441"/>
            <a:ext cx="1304423" cy="273844"/>
          </a:xfrm>
        </p:spPr>
        <p:txBody>
          <a:bodyPr/>
          <a:lstStyle/>
          <a:p>
            <a:pPr>
              <a:defRPr/>
            </a:pPr>
            <a:endParaRPr lang="en-US" dirty="0">
              <a:solidFill>
                <a:srgbClr val="323232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4D3F70-F741-453D-9B10-758CE1E31236}"/>
              </a:ext>
            </a:extLst>
          </p:cNvPr>
          <p:cNvSpPr/>
          <p:nvPr userDrawn="1"/>
        </p:nvSpPr>
        <p:spPr>
          <a:xfrm>
            <a:off x="62259" y="916064"/>
            <a:ext cx="1053358" cy="179025"/>
          </a:xfrm>
          <a:prstGeom prst="rect">
            <a:avLst/>
          </a:prstGeom>
          <a:solidFill>
            <a:schemeClr val="tx1"/>
          </a:solidFill>
          <a:ln w="19050" cap="rnd" cmpd="sng" algn="ctr">
            <a:solidFill>
              <a:schemeClr val="tx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1318" tIns="35660" rIns="71318" bIns="3566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8BF847B6-CAA3-473F-A607-C9FFC6DBE1C1}" type="slidenum">
              <a:rPr lang="en-US" sz="1400" smtClean="0">
                <a:solidFill>
                  <a:schemeClr val="bg1"/>
                </a:solidFill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400" b="0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435D431-7FD3-4CA0-B5E9-D87A9B9799CB}"/>
              </a:ext>
            </a:extLst>
          </p:cNvPr>
          <p:cNvSpPr/>
          <p:nvPr userDrawn="1"/>
        </p:nvSpPr>
        <p:spPr>
          <a:xfrm>
            <a:off x="1146312" y="916066"/>
            <a:ext cx="7974378" cy="179024"/>
          </a:xfrm>
          <a:prstGeom prst="rect">
            <a:avLst/>
          </a:prstGeom>
          <a:solidFill>
            <a:schemeClr val="accent6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1318" tIns="35660" rIns="71318" bIns="3566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63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เค้าโครงแบบกำหนดเ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19399" y="78044"/>
            <a:ext cx="7114006" cy="765517"/>
          </a:xfrm>
        </p:spPr>
        <p:txBody>
          <a:bodyPr>
            <a:normAutofit/>
          </a:bodyPr>
          <a:lstStyle>
            <a:lvl1pPr>
              <a:defRPr sz="31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>
          <a:xfrm>
            <a:off x="4" y="4779441"/>
            <a:ext cx="1304423" cy="273844"/>
          </a:xfrm>
        </p:spPr>
        <p:txBody>
          <a:bodyPr/>
          <a:lstStyle/>
          <a:p>
            <a:pPr>
              <a:defRPr/>
            </a:pPr>
            <a:endParaRPr lang="en-US" dirty="0">
              <a:solidFill>
                <a:srgbClr val="323232"/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>
          <a:xfrm>
            <a:off x="1393635" y="4783863"/>
            <a:ext cx="6472735" cy="273844"/>
          </a:xfrm>
        </p:spPr>
        <p:txBody>
          <a:bodyPr/>
          <a:lstStyle>
            <a:lvl1pPr>
              <a:defRPr sz="1100"/>
            </a:lvl1pPr>
          </a:lstStyle>
          <a:p>
            <a:pPr>
              <a:defRPr/>
            </a:pPr>
            <a:r>
              <a:rPr lang="th-TH">
                <a:solidFill>
                  <a:srgbClr val="323232"/>
                </a:solidFill>
              </a:rPr>
              <a:t>คณะอนุกรรมการสวัสดิการและสมาชิกสัมพันธ์  สภาวิศวกร 2564</a:t>
            </a:r>
            <a:endParaRPr lang="en-US" dirty="0">
              <a:solidFill>
                <a:srgbClr val="323232"/>
              </a:solidFill>
            </a:endParaRPr>
          </a:p>
        </p:txBody>
      </p:sp>
      <p:sp>
        <p:nvSpPr>
          <p:cNvPr id="5" name="Oval 8">
            <a:extLst>
              <a:ext uri="{FF2B5EF4-FFF2-40B4-BE49-F238E27FC236}">
                <a16:creationId xmlns:a16="http://schemas.microsoft.com/office/drawing/2014/main" id="{B378B8E5-F692-42DC-9D32-7CEF3E8E7783}"/>
              </a:ext>
            </a:extLst>
          </p:cNvPr>
          <p:cNvSpPr/>
          <p:nvPr userDrawn="1"/>
        </p:nvSpPr>
        <p:spPr>
          <a:xfrm>
            <a:off x="98942" y="64493"/>
            <a:ext cx="689621" cy="685800"/>
          </a:xfrm>
          <a:prstGeom prst="ellipse">
            <a:avLst/>
          </a:prstGeom>
          <a:solidFill>
            <a:srgbClr val="A81F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18" tIns="35660" rIns="71318" bIns="35660" rtlCol="0" anchor="ctr"/>
          <a:lstStyle/>
          <a:p>
            <a:pPr algn="ctr"/>
            <a:endParaRPr lang="en-US" sz="22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2AC1410F-B7DD-4F63-A564-037E570B7B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3" b="12740"/>
          <a:stretch/>
        </p:blipFill>
        <p:spPr>
          <a:xfrm>
            <a:off x="-114535" y="145318"/>
            <a:ext cx="1790827" cy="52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686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ชื่อเรื่อง 1">
            <a:extLst>
              <a:ext uri="{FF2B5EF4-FFF2-40B4-BE49-F238E27FC236}">
                <a16:creationId xmlns:a16="http://schemas.microsoft.com/office/drawing/2014/main" id="{FBC473DB-2C50-4BA0-A95A-3D9A588C0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198" y="78044"/>
            <a:ext cx="7104209" cy="873529"/>
          </a:xfrm>
        </p:spPr>
        <p:txBody>
          <a:bodyPr>
            <a:normAutofit/>
          </a:bodyPr>
          <a:lstStyle>
            <a:lvl1pPr>
              <a:defRPr sz="3100"/>
            </a:lvl1pPr>
          </a:lstStyle>
          <a:p>
            <a:r>
              <a:rPr lang="th-TH" dirty="0"/>
              <a:t>คลิกเพื่อแก้ไขลักษณะชื่อเรื่องต้นแบบ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A152C31-CF71-4852-B2E2-3C5CA63549E5}"/>
              </a:ext>
            </a:extLst>
          </p:cNvPr>
          <p:cNvSpPr/>
          <p:nvPr userDrawn="1"/>
        </p:nvSpPr>
        <p:spPr>
          <a:xfrm>
            <a:off x="83658" y="1005578"/>
            <a:ext cx="1053358" cy="179025"/>
          </a:xfrm>
          <a:prstGeom prst="rect">
            <a:avLst/>
          </a:prstGeom>
          <a:solidFill>
            <a:schemeClr val="bg1"/>
          </a:solidFill>
          <a:ln w="19050" cap="rnd" cmpd="sng" algn="ctr">
            <a:solidFill>
              <a:schemeClr val="tx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1318" tIns="35660" rIns="71318" bIns="3566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8BF847B6-CAA3-473F-A607-C9FFC6DBE1C1}" type="slidenum">
              <a:rPr lang="en-US" sz="1400" smtClean="0">
                <a:solidFill>
                  <a:schemeClr val="tx1"/>
                </a:solidFill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0FF0380-CEA0-4F4A-A55F-466A78CEC7FC}"/>
              </a:ext>
            </a:extLst>
          </p:cNvPr>
          <p:cNvSpPr/>
          <p:nvPr userDrawn="1"/>
        </p:nvSpPr>
        <p:spPr>
          <a:xfrm>
            <a:off x="1169622" y="1005579"/>
            <a:ext cx="7974378" cy="179024"/>
          </a:xfrm>
          <a:prstGeom prst="rect">
            <a:avLst/>
          </a:prstGeom>
          <a:solidFill>
            <a:schemeClr val="accent6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71318" tIns="35660" rIns="71318" bIns="3566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0" dirty="0">
              <a:solidFill>
                <a:prstClr val="white"/>
              </a:solidFill>
            </a:endParaRPr>
          </a:p>
        </p:txBody>
      </p:sp>
      <p:sp>
        <p:nvSpPr>
          <p:cNvPr id="11" name="Footer Placeholder 13">
            <a:extLst>
              <a:ext uri="{FF2B5EF4-FFF2-40B4-BE49-F238E27FC236}">
                <a16:creationId xmlns:a16="http://schemas.microsoft.com/office/drawing/2014/main" id="{60DE90A2-6EA4-4539-8F05-794A9F0FCE2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21246" y="4830369"/>
            <a:ext cx="6843102" cy="273844"/>
          </a:xfrm>
        </p:spPr>
        <p:txBody>
          <a:bodyPr rtlCol="0"/>
          <a:lstStyle>
            <a:lvl1pPr>
              <a:defRPr sz="1100"/>
            </a:lvl1pPr>
          </a:lstStyle>
          <a:p>
            <a:pPr>
              <a:defRPr/>
            </a:pPr>
            <a:r>
              <a:rPr lang="th-TH">
                <a:solidFill>
                  <a:srgbClr val="323232"/>
                </a:solidFill>
              </a:rPr>
              <a:t>คณะอนุกรรมการสวัสดิการและสมาชิกสัมพันธ์  สภาวิศวกร 2564</a:t>
            </a:r>
            <a:endParaRPr lang="en-US" dirty="0">
              <a:solidFill>
                <a:srgbClr val="3232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245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4816" y="145318"/>
            <a:ext cx="7591832" cy="836573"/>
          </a:xfrm>
          <a:prstGeom prst="rect">
            <a:avLst/>
          </a:prstGeom>
        </p:spPr>
        <p:txBody>
          <a:bodyPr vert="horz" lIns="71321" tIns="35661" rIns="71321" bIns="35661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71321" tIns="35661" rIns="71321" bIns="35661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1351062" cy="273844"/>
          </a:xfrm>
          <a:prstGeom prst="rect">
            <a:avLst/>
          </a:prstGeom>
        </p:spPr>
        <p:txBody>
          <a:bodyPr vert="horz" lIns="71321" tIns="35661" rIns="71321" bIns="35661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Helvetica LT Std Light" panose="020B0403020202020204" pitchFamily="34" charset="0"/>
                <a:cs typeface="Thai Sans Lite" panose="02000000000000000000" pitchFamily="2" charset="-34"/>
              </a:defRPr>
            </a:lvl1pPr>
          </a:lstStyle>
          <a:p>
            <a:pPr>
              <a:defRPr/>
            </a:pPr>
            <a:endParaRPr lang="th-T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7724" y="4767264"/>
            <a:ext cx="6427626" cy="273844"/>
          </a:xfrm>
          <a:prstGeom prst="rect">
            <a:avLst/>
          </a:prstGeom>
        </p:spPr>
        <p:txBody>
          <a:bodyPr vert="horz" lIns="71321" tIns="35661" rIns="71321" bIns="35661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Helvetica LT Std Light" panose="020B0403020202020204" pitchFamily="34" charset="0"/>
                <a:cs typeface="Thai Sans Lite" panose="02000000000000000000" pitchFamily="2" charset="-34"/>
              </a:defRPr>
            </a:lvl1pPr>
          </a:lstStyle>
          <a:p>
            <a:pPr>
              <a:defRPr/>
            </a:pPr>
            <a:r>
              <a:rPr lang="th-TH"/>
              <a:t>คณะอนุกรรมการสวัสดิการและสมาชิกสัมพันธ์  สภาวิศวกร 2564</a:t>
            </a:r>
            <a:endParaRPr lang="th-TH" dirty="0"/>
          </a:p>
        </p:txBody>
      </p:sp>
      <p:sp>
        <p:nvSpPr>
          <p:cNvPr id="7" name="Oval 8">
            <a:extLst>
              <a:ext uri="{FF2B5EF4-FFF2-40B4-BE49-F238E27FC236}">
                <a16:creationId xmlns:a16="http://schemas.microsoft.com/office/drawing/2014/main" id="{2381CB43-C1FA-4BBB-907A-7ADA1C287180}"/>
              </a:ext>
            </a:extLst>
          </p:cNvPr>
          <p:cNvSpPr/>
          <p:nvPr userDrawn="1"/>
        </p:nvSpPr>
        <p:spPr>
          <a:xfrm>
            <a:off x="98941" y="64493"/>
            <a:ext cx="689621" cy="685800"/>
          </a:xfrm>
          <a:prstGeom prst="ellipse">
            <a:avLst/>
          </a:prstGeom>
          <a:solidFill>
            <a:srgbClr val="A81F2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1321" tIns="35661" rIns="71321" bIns="35661" rtlCol="0" anchor="ctr"/>
          <a:lstStyle/>
          <a:p>
            <a:pPr algn="ctr"/>
            <a:endParaRPr lang="en-US" sz="2200" dirty="0"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A1E1095F-5BD8-4690-B347-63F86EAFB7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3" b="12740"/>
          <a:stretch/>
        </p:blipFill>
        <p:spPr>
          <a:xfrm>
            <a:off x="-114536" y="145318"/>
            <a:ext cx="1790827" cy="524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51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716" r:id="rId35"/>
    <p:sldLayoutId id="2147483695" r:id="rId36"/>
    <p:sldLayoutId id="2147483696" r:id="rId37"/>
    <p:sldLayoutId id="2147483697" r:id="rId38"/>
  </p:sldLayoutIdLst>
  <p:transition spd="med">
    <p:fade thruBlk="1"/>
  </p:transition>
  <p:hf hdr="0" dt="0"/>
  <p:txStyles>
    <p:titleStyle>
      <a:lvl1pPr algn="l" defTabSz="713214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178304" indent="-178304" algn="l" defTabSz="713214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34911" indent="-178304" algn="l" defTabSz="713214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2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891518" indent="-178304" algn="l" defTabSz="713214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48125" indent="-178304" algn="l" defTabSz="713214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604732" indent="-178304" algn="l" defTabSz="713214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961339" indent="-178304" algn="l" defTabSz="713214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317946" indent="-178304" algn="l" defTabSz="713214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553" indent="-178304" algn="l" defTabSz="713214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160" indent="-178304" algn="l" defTabSz="713214" rtl="0" eaLnBrk="1" latinLnBrk="0" hangingPunct="1">
        <a:lnSpc>
          <a:spcPct val="90000"/>
        </a:lnSpc>
        <a:spcBef>
          <a:spcPts val="39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07" algn="l" defTabSz="7132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14" algn="l" defTabSz="7132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21" algn="l" defTabSz="7132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28" algn="l" defTabSz="7132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36" algn="l" defTabSz="7132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43" algn="l" defTabSz="7132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250" algn="l" defTabSz="7132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857" algn="l" defTabSz="71321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ยึดชื่อเรื่อง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857250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th-TH" dirty="0"/>
              <a:t>คลิกเพื่อแก้ไขลักษณะชื่อเรื่องต้นแบบ</a:t>
            </a:r>
            <a:endParaRPr lang="en-GB" dirty="0"/>
          </a:p>
        </p:txBody>
      </p:sp>
      <p:sp>
        <p:nvSpPr>
          <p:cNvPr id="3" name="ตัวยึดข้อความ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710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GB"/>
          </a:p>
        </p:txBody>
      </p:sp>
      <p:sp>
        <p:nvSpPr>
          <p:cNvPr id="4" name="ตัวยึด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4767740"/>
            <a:ext cx="2133600" cy="272891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ตัวยึด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4767740"/>
            <a:ext cx="2895600" cy="272891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h-TH"/>
              <a:t>คณะอนุกรรมการสวัสดิการและสมาชิกสัมพันธ์  สภาวิศวกร 2564</a:t>
            </a:r>
            <a:endParaRPr lang="en-GB"/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4767740"/>
            <a:ext cx="2133600" cy="272891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52BC9-C428-4DFC-9EA9-94D8DB2D74AC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hf hdr="0" dt="0"/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TH SarabunPSK" panose="020B0500040200020003" pitchFamily="34" charset="-34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290B1-EDBE-402D-A618-861FDCB3B06A}" type="datetime1">
              <a:rPr lang="en-US" smtClean="0"/>
              <a:t>09/08/23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D1C59-4659-4BDD-8898-1358E1357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8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hf hdr="0" ftr="0" dt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22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34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348AF-D75C-FD67-CDBC-6B46707F1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2D2AC-7D9B-C7AC-8587-6D36996B5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9DFA79-C248-E3D0-2810-D800CCA6B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"/>
            <a:ext cx="9144000" cy="514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47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94A3561-F260-C18C-459F-9A1BBBDA8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0096" y="1200150"/>
            <a:ext cx="5103808" cy="339407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6A2CC8-A171-CDDF-41E4-F0B4FB79E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4803998"/>
            <a:ext cx="2133600" cy="273844"/>
          </a:xfrm>
        </p:spPr>
        <p:txBody>
          <a:bodyPr/>
          <a:lstStyle/>
          <a:p>
            <a:fld id="{EC2D1C59-4659-4BDD-8898-1358E13573A8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7FA5AA-497C-E814-756F-F153B4C80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0"/>
            <a:ext cx="773449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712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2E8626-AB8C-10C6-B595-5BC4A4E7B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8264" y="4843290"/>
            <a:ext cx="2133600" cy="273844"/>
          </a:xfrm>
        </p:spPr>
        <p:txBody>
          <a:bodyPr/>
          <a:lstStyle/>
          <a:p>
            <a:fld id="{EC2D1C59-4659-4BDD-8898-1358E13573A8}" type="slidenum">
              <a:rPr lang="en-US" smtClean="0"/>
              <a:t>11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CC2116-1750-CD2E-A017-813A9F2F5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961" y="0"/>
            <a:ext cx="772807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040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B5E07FA-5494-1914-B1F7-AD65079334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7477" y="339502"/>
            <a:ext cx="8836523" cy="208823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7A6B8A-2F63-AD33-2FF9-356A16DF3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4857040"/>
            <a:ext cx="2133600" cy="273844"/>
          </a:xfrm>
        </p:spPr>
        <p:txBody>
          <a:bodyPr/>
          <a:lstStyle/>
          <a:p>
            <a:fld id="{EC2D1C59-4659-4BDD-8898-1358E13573A8}" type="slidenum">
              <a:rPr lang="en-US" smtClean="0"/>
              <a:t>12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FEE494-CD31-7CE3-69BB-914E6B34E25C}"/>
              </a:ext>
            </a:extLst>
          </p:cNvPr>
          <p:cNvSpPr txBox="1"/>
          <p:nvPr/>
        </p:nvSpPr>
        <p:spPr>
          <a:xfrm>
            <a:off x="1043608" y="2715768"/>
            <a:ext cx="34372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หมายเหตุ 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1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*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มีความซับซ้อน</a:t>
            </a:r>
          </a:p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2. ** มีความซับซ้อนมาก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604991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6994F31-3394-26F4-871F-EB4314F6AF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5576" y="596160"/>
            <a:ext cx="7704856" cy="45473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B47ED0-13B2-DC37-2248-00A62890D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1C59-4659-4BDD-8898-1358E13573A8}" type="slidenum">
              <a:rPr lang="en-US" smtClean="0"/>
              <a:t>13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8B57C5B-353F-5EDC-6A63-A09F70F9C390}"/>
              </a:ext>
            </a:extLst>
          </p:cNvPr>
          <p:cNvSpPr txBox="1">
            <a:spLocks/>
          </p:cNvSpPr>
          <p:nvPr/>
        </p:nvSpPr>
        <p:spPr>
          <a:xfrm>
            <a:off x="755576" y="44617"/>
            <a:ext cx="8085584" cy="50489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ตัวอย่างผลงาน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ระดับสามัญวิศวกร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LOGO Council of  •  Engineers-13.png" descr="LOGO Council of  •  Engineers-13.png">
            <a:extLst>
              <a:ext uri="{FF2B5EF4-FFF2-40B4-BE49-F238E27FC236}">
                <a16:creationId xmlns:a16="http://schemas.microsoft.com/office/drawing/2014/main" id="{5F110B5E-783E-D4AC-2AF0-FED0DCFD5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451" y="-82000"/>
            <a:ext cx="1265075" cy="758125"/>
          </a:xfrm>
          <a:prstGeom prst="rect">
            <a:avLst/>
          </a:prstGeom>
          <a:ln w="3175">
            <a:miter lim="400000"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173625E-E450-17E4-5ACA-34C0DBA8E744}"/>
              </a:ext>
            </a:extLst>
          </p:cNvPr>
          <p:cNvSpPr/>
          <p:nvPr/>
        </p:nvSpPr>
        <p:spPr>
          <a:xfrm>
            <a:off x="3347864" y="1995686"/>
            <a:ext cx="1296144" cy="144016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55A5E1-EAD0-D499-3112-3A517AE0D915}"/>
              </a:ext>
            </a:extLst>
          </p:cNvPr>
          <p:cNvSpPr/>
          <p:nvPr/>
        </p:nvSpPr>
        <p:spPr>
          <a:xfrm>
            <a:off x="3317458" y="2148086"/>
            <a:ext cx="1542573" cy="144016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81DAA8-B76D-7B05-EA32-F4C1E525E73A}"/>
              </a:ext>
            </a:extLst>
          </p:cNvPr>
          <p:cNvSpPr/>
          <p:nvPr/>
        </p:nvSpPr>
        <p:spPr>
          <a:xfrm>
            <a:off x="2915816" y="2292102"/>
            <a:ext cx="1296144" cy="144016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3BEEC4-0E04-48B4-FCC7-FB4E1C0FCBF1}"/>
              </a:ext>
            </a:extLst>
          </p:cNvPr>
          <p:cNvSpPr/>
          <p:nvPr/>
        </p:nvSpPr>
        <p:spPr>
          <a:xfrm>
            <a:off x="2915815" y="2427734"/>
            <a:ext cx="1944215" cy="144016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45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0BB62A-BBF7-F120-5C53-0866DC876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1C59-4659-4BDD-8898-1358E13573A8}" type="slidenum">
              <a:rPr lang="en-US" smtClean="0"/>
              <a:t>14</a:t>
            </a:fld>
            <a:endParaRPr lang="en-US"/>
          </a:p>
        </p:txBody>
      </p:sp>
      <p:pic>
        <p:nvPicPr>
          <p:cNvPr id="5" name="LOGO Council of  •  Engineers-13.png" descr="LOGO Council of  •  Engineers-13.png">
            <a:extLst>
              <a:ext uri="{FF2B5EF4-FFF2-40B4-BE49-F238E27FC236}">
                <a16:creationId xmlns:a16="http://schemas.microsoft.com/office/drawing/2014/main" id="{F9675039-0F9E-CBD5-5EFC-E3EE1C0ED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451" y="-82000"/>
            <a:ext cx="1265075" cy="758125"/>
          </a:xfrm>
          <a:prstGeom prst="rect">
            <a:avLst/>
          </a:prstGeom>
          <a:ln w="3175">
            <a:miter lim="400000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B97494-550B-C6B2-737A-5BB3530731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588" y="20538"/>
            <a:ext cx="7138823" cy="51435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8661F3B-4177-B791-EFAC-D8EE192E1AA7}"/>
              </a:ext>
            </a:extLst>
          </p:cNvPr>
          <p:cNvSpPr/>
          <p:nvPr/>
        </p:nvSpPr>
        <p:spPr>
          <a:xfrm>
            <a:off x="7236296" y="1707654"/>
            <a:ext cx="792088" cy="36004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B082F15-6C9C-AC09-B571-EA83BF15F77E}"/>
              </a:ext>
            </a:extLst>
          </p:cNvPr>
          <p:cNvSpPr/>
          <p:nvPr/>
        </p:nvSpPr>
        <p:spPr>
          <a:xfrm>
            <a:off x="7236296" y="2170232"/>
            <a:ext cx="792088" cy="473526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75871F-7990-D143-9388-B59E5F8BA6F6}"/>
              </a:ext>
            </a:extLst>
          </p:cNvPr>
          <p:cNvSpPr/>
          <p:nvPr/>
        </p:nvSpPr>
        <p:spPr>
          <a:xfrm>
            <a:off x="3131840" y="2553740"/>
            <a:ext cx="1368152" cy="1224136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B15CBE4-B9FB-5E0C-05D0-F4EA256F2952}"/>
              </a:ext>
            </a:extLst>
          </p:cNvPr>
          <p:cNvSpPr/>
          <p:nvPr/>
        </p:nvSpPr>
        <p:spPr>
          <a:xfrm>
            <a:off x="3203848" y="411510"/>
            <a:ext cx="1728192" cy="21602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72F0042-B370-CD88-EE1B-1C7E01373146}"/>
              </a:ext>
            </a:extLst>
          </p:cNvPr>
          <p:cNvSpPr/>
          <p:nvPr/>
        </p:nvSpPr>
        <p:spPr>
          <a:xfrm>
            <a:off x="5672629" y="372785"/>
            <a:ext cx="555555" cy="21602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36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8583EA7-0E7D-7898-B932-0303B1205C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5392" y="658947"/>
            <a:ext cx="3512858" cy="4378654"/>
          </a:xfrm>
          <a:ln w="3175">
            <a:solidFill>
              <a:schemeClr val="tx1"/>
            </a:solidFill>
          </a:ln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94E325-2780-7494-64C5-05B8140FE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1C59-4659-4BDD-8898-1358E13573A8}" type="slidenum">
              <a:rPr lang="en-US" smtClean="0"/>
              <a:t>15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41859D1-8DF4-C7E4-45F1-46C5877B3C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99592" y="93772"/>
            <a:ext cx="7869560" cy="56517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ตัวอย่างผลงาน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ระดับสามัญวิศวกร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8" name="LOGO Council of  •  Engineers-13.png" descr="LOGO Council of  •  Engineers-13.png">
            <a:extLst>
              <a:ext uri="{FF2B5EF4-FFF2-40B4-BE49-F238E27FC236}">
                <a16:creationId xmlns:a16="http://schemas.microsoft.com/office/drawing/2014/main" id="{BD14F074-EC5B-678C-6D62-203AF06C3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451" y="-82000"/>
            <a:ext cx="1265075" cy="758125"/>
          </a:xfrm>
          <a:prstGeom prst="rect">
            <a:avLst/>
          </a:prstGeom>
          <a:ln w="3175">
            <a:miter lim="400000"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15243C-47B0-6A03-7D5D-B03E6126CD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673863"/>
            <a:ext cx="3607463" cy="4274151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6B175F-25B9-8DF7-B361-8F4109FD49DB}"/>
              </a:ext>
            </a:extLst>
          </p:cNvPr>
          <p:cNvSpPr/>
          <p:nvPr/>
        </p:nvSpPr>
        <p:spPr>
          <a:xfrm>
            <a:off x="1331640" y="1851670"/>
            <a:ext cx="2520280" cy="43204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A8CA787-3443-DB9B-A5B7-1355D036B603}"/>
              </a:ext>
            </a:extLst>
          </p:cNvPr>
          <p:cNvSpPr/>
          <p:nvPr/>
        </p:nvSpPr>
        <p:spPr>
          <a:xfrm>
            <a:off x="1475656" y="4155926"/>
            <a:ext cx="2247254" cy="36004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788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F9F7B-EB3D-C8F3-80CB-2E449CD54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686872" y="4767263"/>
            <a:ext cx="2133600" cy="273844"/>
          </a:xfrm>
        </p:spPr>
        <p:txBody>
          <a:bodyPr/>
          <a:lstStyle/>
          <a:p>
            <a:fld id="{EC2D1C59-4659-4BDD-8898-1358E13573A8}" type="slidenum">
              <a:rPr lang="en-US" smtClean="0"/>
              <a:t>16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46D0D5F-55A3-72B8-B011-4F406C276A81}"/>
              </a:ext>
            </a:extLst>
          </p:cNvPr>
          <p:cNvSpPr txBox="1">
            <a:spLocks/>
          </p:cNvSpPr>
          <p:nvPr/>
        </p:nvSpPr>
        <p:spPr>
          <a:xfrm>
            <a:off x="1681336" y="85238"/>
            <a:ext cx="6501408" cy="46175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2500" lnSpcReduction="20000"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ตัวอย่างผลงาน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ระดับสามัญวิศวกร</a:t>
            </a:r>
            <a:endParaRPr lang="en-US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" name="LOGO Council of  •  Engineers-13.png" descr="LOGO Council of  •  Engineers-13.png">
            <a:extLst>
              <a:ext uri="{FF2B5EF4-FFF2-40B4-BE49-F238E27FC236}">
                <a16:creationId xmlns:a16="http://schemas.microsoft.com/office/drawing/2014/main" id="{DAA10F0D-0A65-1CAA-B540-B00471C36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7451" y="-82000"/>
            <a:ext cx="1265075" cy="758125"/>
          </a:xfrm>
          <a:prstGeom prst="rect">
            <a:avLst/>
          </a:prstGeom>
          <a:ln w="3175">
            <a:miter lim="400000"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251DBA-6A12-5025-1269-CBBF5EEE5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507" y="658947"/>
            <a:ext cx="3571493" cy="439095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8B3ADDE-44CE-7955-CF13-74D7E6CDC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632613"/>
            <a:ext cx="3571492" cy="444181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58762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220AB6-ADF8-BF1A-8EB3-E00C0409A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1C59-4659-4BDD-8898-1358E13573A8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6A6DF1-A18A-C283-9C5E-D1F4FA7FE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64"/>
            <a:ext cx="1268078" cy="755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8EE893-0FD5-F273-EF33-0109D62158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-25367"/>
            <a:ext cx="6608637" cy="8230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04A349-F40E-FE30-49D8-6563EDAAE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09" y="699542"/>
            <a:ext cx="4177040" cy="443579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E89E56-C999-09D4-1675-C2BAFF83B8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9519" y="712543"/>
            <a:ext cx="3991013" cy="4409792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92989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934EA-B0C5-474D-774C-94A5E541D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1C59-4659-4BDD-8898-1358E13573A8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D2AB4C-B335-3756-F869-7AA164A76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775" y="-92546"/>
            <a:ext cx="1268078" cy="7559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920E7-C2FE-E433-5359-47D14B6D3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-51481"/>
            <a:ext cx="6608637" cy="8230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104AE6-CD2F-3372-9E66-A94E9B5C9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93" y="620817"/>
            <a:ext cx="4085616" cy="451877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A4BA1E0-84B4-EE8B-999D-5FA936DB6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0511" y="627534"/>
            <a:ext cx="3979961" cy="452268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487163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223D83-B5C7-729B-DAE3-4FC392861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1C59-4659-4BDD-8898-1358E13573A8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5D915C0-303C-1370-5D9E-C20E88D3E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414" y="540985"/>
            <a:ext cx="3602659" cy="461032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5978DF-4360-11DB-CA6C-752867EB67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6775" y="-92546"/>
            <a:ext cx="1268078" cy="755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3FC2AF-147B-2C83-F8CA-0C14FEEBC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-51481"/>
            <a:ext cx="6608637" cy="8230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C712713-3915-A880-51EB-5637787683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022"/>
          <a:stretch/>
        </p:blipFill>
        <p:spPr>
          <a:xfrm>
            <a:off x="4536472" y="563855"/>
            <a:ext cx="3619212" cy="457964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598131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375EE-2D45-AAA2-375E-17FA3EA3E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1733" y="195488"/>
            <a:ext cx="6783490" cy="2088230"/>
          </a:xfrm>
        </p:spPr>
        <p:txBody>
          <a:bodyPr>
            <a:normAutofit/>
          </a:bodyPr>
          <a:lstStyle/>
          <a:p>
            <a:r>
              <a:rPr lang="th-TH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H SarabunIT๙" panose="020B0500040200020003" pitchFamily="34" charset="-34"/>
              </a:rPr>
              <a:t>เกณฑ์การพิจารณาผลงานและสอบสัมภาษณ์ ระดับสามัญวิศวกร ระดับวุฒิวิศวกร และระดับภาคีวิศวกรพิเศษ สาขาวิศวกรรมสิ่งแวดล้อม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1BB33-32FB-CCC7-4B03-BFC01E4C9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590" y="2427734"/>
            <a:ext cx="8601695" cy="188039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marL="0" indent="0" algn="ctr">
              <a:buNone/>
            </a:pPr>
            <a:r>
              <a:rPr lang="th-TH" sz="3000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โดย นายสุพจน์  โล่ห์วัชรินทร์ </a:t>
            </a:r>
            <a:endParaRPr lang="en-US" sz="3000" b="1" dirty="0">
              <a:solidFill>
                <a:srgbClr val="0B0B8B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 algn="ctr">
              <a:buNone/>
            </a:pPr>
            <a:r>
              <a:rPr lang="th-TH" sz="3000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ที่ปรึกษาอนุกรรมการทดสอบความรู้ความชำนาญการประกอบวิชาชีพ </a:t>
            </a:r>
            <a:br>
              <a:rPr lang="th-TH" sz="3000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000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ระดับสามัญวิศวกร ระดับวุฒิวิศวกร และระดับภาคีวิศวกรพิเศษ </a:t>
            </a:r>
            <a:br>
              <a:rPr lang="th-TH" sz="3000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3000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สาขาวิศวกรรมสิ่งแวดล้อม</a:t>
            </a:r>
          </a:p>
          <a:p>
            <a:pPr marL="0" indent="0" algn="ctr">
              <a:buNone/>
            </a:pP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 algn="ctr">
              <a:buNone/>
            </a:pP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475610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4DEA65-A76E-7418-0000-A3B941540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1C59-4659-4BDD-8898-1358E13573A8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056F9B-5944-4F94-A90F-3240FEEFE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-51481"/>
            <a:ext cx="6608637" cy="8230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5C0242-2BB3-3D4A-4CE7-566E0842E4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r="1967" b="23941"/>
          <a:stretch/>
        </p:blipFill>
        <p:spPr>
          <a:xfrm>
            <a:off x="4468012" y="611608"/>
            <a:ext cx="4475173" cy="42643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D0810D-26DB-94BA-C8A8-C93A2D682B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611608"/>
            <a:ext cx="3540184" cy="45524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081238-A003-BF94-238B-B8AB399C5E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775" y="-92546"/>
            <a:ext cx="1268078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451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996ABC-3366-10B3-647C-6AA6471DA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1C59-4659-4BDD-8898-1358E13573A8}" type="slidenum">
              <a:rPr lang="en-US" smtClean="0"/>
              <a:t>21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477016-4914-35F4-CDB9-7D17554558E6}"/>
              </a:ext>
            </a:extLst>
          </p:cNvPr>
          <p:cNvSpPr txBox="1"/>
          <p:nvPr/>
        </p:nvSpPr>
        <p:spPr>
          <a:xfrm>
            <a:off x="1259632" y="51470"/>
            <a:ext cx="756084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108000" algn="ctr"/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แบบรายการคำแถลงความสามารถการประกอบวิชาชีพ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Professional competency statement)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441812-D6ED-8FC0-7D6E-640081CF1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1268078" cy="7559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282446-F756-7E9C-48FB-CA2FC4EF2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791177"/>
            <a:ext cx="5544616" cy="224993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D45837-0372-F633-E5F1-98739B883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543" y="646072"/>
            <a:ext cx="5126602" cy="217174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76E5608-FFC1-2ED2-060A-288ABF0D04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343"/>
          <a:stretch/>
        </p:blipFill>
        <p:spPr>
          <a:xfrm>
            <a:off x="6084168" y="663840"/>
            <a:ext cx="2989038" cy="18359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64D61B1-2311-D0C9-5D63-5A9B81239D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438" r="7012" b="7265"/>
          <a:stretch/>
        </p:blipFill>
        <p:spPr>
          <a:xfrm>
            <a:off x="6084168" y="2777198"/>
            <a:ext cx="2880320" cy="227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888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1CC0E-7E67-ADC0-6367-404B15248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1C59-4659-4BDD-8898-1358E13573A8}" type="slidenum">
              <a:rPr lang="en-US" smtClean="0"/>
              <a:t>22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FC09C0-CA50-C7D7-744B-3F8A53B2C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00" y="51470"/>
            <a:ext cx="1268078" cy="755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7BAC61-6464-6443-D449-ECC2E92E8D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85" y="51470"/>
            <a:ext cx="5040559" cy="24024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9D4F3A3-E502-DCEA-A71D-50E0CF24A1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123" b="80527"/>
          <a:stretch/>
        </p:blipFill>
        <p:spPr>
          <a:xfrm>
            <a:off x="6085319" y="102393"/>
            <a:ext cx="2953833" cy="36004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325951F-A533-00C3-AAED-11B4D58FE4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432" y="2487981"/>
            <a:ext cx="5654864" cy="1558747"/>
          </a:xfrm>
          <a:prstGeom prst="rect">
            <a:avLst/>
          </a:prstGeom>
          <a:ln w="3175">
            <a:noFill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B0953B6-7B7A-7A76-8133-285269D2BB2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046728"/>
            <a:ext cx="5986697" cy="9625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457CD9-32DD-BF2A-6367-C54970010D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414" r="2413"/>
          <a:stretch/>
        </p:blipFill>
        <p:spPr>
          <a:xfrm>
            <a:off x="6298850" y="3345438"/>
            <a:ext cx="2339280" cy="155874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179503-1C85-A50F-76EC-10622CAC86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75296" y="483518"/>
            <a:ext cx="2759721" cy="2787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05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EB706A-4E37-A586-A84F-ECCA8DA41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1C59-4659-4BDD-8898-1358E13573A8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DE25784-92A8-6FA2-F1B4-3D606BCBC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51470"/>
            <a:ext cx="4536504" cy="202443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0F8585-83FE-51D7-31BA-B2630BB25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518" y="2075903"/>
            <a:ext cx="5500674" cy="118521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59E17C5-F8B9-B91E-F2C0-53C199394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616" y="3261113"/>
            <a:ext cx="7081974" cy="18823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2BD959-3CBA-B8F7-60A9-76CE69DD06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-8145"/>
            <a:ext cx="1268078" cy="75597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1CB9A7-4E88-6AB0-2220-F205525F769A}"/>
              </a:ext>
            </a:extLst>
          </p:cNvPr>
          <p:cNvSpPr/>
          <p:nvPr/>
        </p:nvSpPr>
        <p:spPr>
          <a:xfrm>
            <a:off x="5868144" y="3435846"/>
            <a:ext cx="2329446" cy="14620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4E4969-B06B-AA94-6061-08602C6AEEC2}"/>
              </a:ext>
            </a:extLst>
          </p:cNvPr>
          <p:cNvSpPr/>
          <p:nvPr/>
        </p:nvSpPr>
        <p:spPr>
          <a:xfrm>
            <a:off x="1043608" y="3582053"/>
            <a:ext cx="731237" cy="18229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E95198-6F70-89FB-B9C9-708BE5FE26B9}"/>
              </a:ext>
            </a:extLst>
          </p:cNvPr>
          <p:cNvSpPr/>
          <p:nvPr/>
        </p:nvSpPr>
        <p:spPr>
          <a:xfrm>
            <a:off x="2483768" y="2707374"/>
            <a:ext cx="1152128" cy="224416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8B25D1-A9CD-FD51-5A63-E1C4DDC93ACA}"/>
              </a:ext>
            </a:extLst>
          </p:cNvPr>
          <p:cNvSpPr/>
          <p:nvPr/>
        </p:nvSpPr>
        <p:spPr>
          <a:xfrm>
            <a:off x="2411760" y="2175441"/>
            <a:ext cx="1872208" cy="108277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C35D8B6-D257-30AA-3BC0-129B3327F7D9}"/>
              </a:ext>
            </a:extLst>
          </p:cNvPr>
          <p:cNvSpPr/>
          <p:nvPr/>
        </p:nvSpPr>
        <p:spPr>
          <a:xfrm>
            <a:off x="1635518" y="2293018"/>
            <a:ext cx="776242" cy="85033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3228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FBDB6-CEDE-A5CF-FD9F-DC3732529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30888" y="4767263"/>
            <a:ext cx="2133600" cy="273844"/>
          </a:xfrm>
        </p:spPr>
        <p:txBody>
          <a:bodyPr/>
          <a:lstStyle/>
          <a:p>
            <a:fld id="{EC2D1C59-4659-4BDD-8898-1358E13573A8}" type="slidenum">
              <a:rPr lang="en-US" smtClean="0"/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AB99D0-0A3C-10AC-FD25-833C9EDD1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3176957"/>
            <a:ext cx="7993265" cy="17710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A5C386-6EE1-728E-4EE8-B80BE536C9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3959" y="51470"/>
            <a:ext cx="6768752" cy="302058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6EAA5A-1218-63CB-5F39-C078359A1B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19" y="-92546"/>
            <a:ext cx="1268078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4063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0FF2A-17F2-E073-AAFB-899F90B6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1C59-4659-4BDD-8898-1358E13573A8}" type="slidenum">
              <a:rPr lang="en-US" smtClean="0"/>
              <a:t>25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A52D21-4AB7-A002-4793-9479A68601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744" y="-20730"/>
            <a:ext cx="6424013" cy="16509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6FEFD0-C5FF-CAF6-9A9C-34E72B33A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512" y="-30016"/>
            <a:ext cx="1268078" cy="755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95380EE-D428-82DB-7F17-11172D8843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39" y="1618450"/>
            <a:ext cx="6424013" cy="953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D5EF14-6447-4F67-77FE-FF3F22001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6575" y="2571750"/>
            <a:ext cx="6674107" cy="270090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99157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80FF2A-17F2-E073-AAFB-899F90B6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2D1C59-4659-4BDD-8898-1358E13573A8}" type="slidenum">
              <a:rPr lang="en-US" smtClean="0"/>
              <a:t>26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6FEFD0-C5FF-CAF6-9A9C-34E72B33A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-30016"/>
            <a:ext cx="831561" cy="5135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EB9D06-A4B4-45A5-8687-765909E47632}"/>
              </a:ext>
            </a:extLst>
          </p:cNvPr>
          <p:cNvSpPr txBox="1"/>
          <p:nvPr/>
        </p:nvSpPr>
        <p:spPr>
          <a:xfrm>
            <a:off x="4246260" y="199716"/>
            <a:ext cx="49866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C0000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แบบรายการ</a:t>
            </a:r>
            <a:r>
              <a:rPr lang="th-TH" sz="2400" b="1" dirty="0">
                <a:solidFill>
                  <a:srgbClr val="C0000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ประเมินผลการสอบสัมภาษณ์เลื่อนระดับใบอนุญาต</a:t>
            </a:r>
            <a:endParaRPr lang="en-US" sz="2400" b="1" dirty="0">
              <a:solidFill>
                <a:srgbClr val="C00000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55B0ADD-963D-4493-9AFD-0E1FFCAA7D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4" t="6264" r="5167" b="7651"/>
          <a:stretch/>
        </p:blipFill>
        <p:spPr>
          <a:xfrm>
            <a:off x="539552" y="79950"/>
            <a:ext cx="3672408" cy="49974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EB6EC1-D7AF-42DD-8834-711EF3EC2F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" t="6999" r="2483" b="31210"/>
          <a:stretch/>
        </p:blipFill>
        <p:spPr>
          <a:xfrm>
            <a:off x="4369847" y="1276877"/>
            <a:ext cx="4234601" cy="3874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926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gray">
          <a:xfrm>
            <a:off x="1369879" y="114300"/>
            <a:ext cx="7893496" cy="5143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57175" indent="-257175" algn="ctr">
              <a:spcBef>
                <a:spcPct val="20000"/>
              </a:spcBef>
              <a:defRPr/>
            </a:pPr>
            <a:r>
              <a:rPr lang="th-TH" sz="3800" b="1" kern="0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เอกสารที่ต้องใช้ในการขอรับใบอนุญาตฯ ระดับภาคีพิเศษ</a:t>
            </a:r>
          </a:p>
        </p:txBody>
      </p:sp>
      <p:pic>
        <p:nvPicPr>
          <p:cNvPr id="36867" name="Picture 4" descr="C:\Office2007\MEDIA\OFFICE12\Lines\j011587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7982" y="700423"/>
            <a:ext cx="5103019" cy="135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4"/>
          <p:cNvSpPr>
            <a:spLocks noChangeArrowheads="1"/>
          </p:cNvSpPr>
          <p:nvPr/>
        </p:nvSpPr>
        <p:spPr bwMode="auto">
          <a:xfrm>
            <a:off x="1043608" y="1194936"/>
            <a:ext cx="7920880" cy="363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57175" indent="-257175">
              <a:lnSpc>
                <a:spcPct val="98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r>
              <a:rPr lang="en-US" sz="3200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3200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 สำเนาหลักฐานคุณวุฒิการศึกษา </a:t>
            </a:r>
          </a:p>
          <a:p>
            <a:pPr marL="257175" indent="-257175">
              <a:lnSpc>
                <a:spcPct val="98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r>
              <a:rPr lang="en-US" sz="3200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sz="3200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รูปถ่าย</a:t>
            </a:r>
          </a:p>
          <a:p>
            <a:pPr marL="257175" indent="-257175">
              <a:lnSpc>
                <a:spcPct val="98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r>
              <a:rPr lang="th-TH" sz="3200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ลายเซ็น</a:t>
            </a:r>
          </a:p>
          <a:p>
            <a:pPr marL="257175" indent="-257175">
              <a:lnSpc>
                <a:spcPct val="98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r>
              <a:rPr lang="th-TH" sz="3200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ประวัติการประกอบวิชาชีพวิศวกรรม</a:t>
            </a:r>
            <a:endParaRPr lang="en-US" sz="3200" b="1" dirty="0">
              <a:solidFill>
                <a:srgbClr val="0B0B8B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57175" indent="-257175">
              <a:lnSpc>
                <a:spcPct val="86000"/>
              </a:lnSpc>
              <a:buClr>
                <a:schemeClr val="tx2"/>
              </a:buClr>
              <a:buSzPct val="60000"/>
              <a:defRPr/>
            </a:pPr>
            <a:r>
              <a:rPr lang="th-TH" sz="3200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 บัญชีแสดงผลงานและปริมาณงานวิศวกรรมควบคุม</a:t>
            </a:r>
          </a:p>
          <a:p>
            <a:pPr marL="257175" indent="-257175">
              <a:lnSpc>
                <a:spcPct val="86000"/>
              </a:lnSpc>
              <a:buClr>
                <a:schemeClr val="tx2"/>
              </a:buClr>
              <a:buSzPct val="60000"/>
              <a:defRPr/>
            </a:pPr>
            <a:r>
              <a:rPr lang="th-TH" sz="3200" b="1" dirty="0">
                <a:solidFill>
                  <a:srgbClr val="B5B5F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(ให้สามัญวิศวกรขึ้นไป ในสาขาหรือแขนงเดียวกันกับผู้ขอลงนามรับรองทุกงาน)</a:t>
            </a:r>
          </a:p>
          <a:p>
            <a:pPr marL="257175" indent="-257175">
              <a:lnSpc>
                <a:spcPct val="86000"/>
              </a:lnSpc>
              <a:buClr>
                <a:schemeClr val="tx2"/>
              </a:buClr>
              <a:buSzPct val="60000"/>
              <a:defRPr/>
            </a:pPr>
            <a:r>
              <a:rPr lang="th-TH" sz="3200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6. รายงานผลงานโครงการดีเด่น</a:t>
            </a:r>
          </a:p>
          <a:p>
            <a:pPr marL="257175" indent="-257175">
              <a:lnSpc>
                <a:spcPct val="86000"/>
              </a:lnSpc>
              <a:buClr>
                <a:schemeClr val="tx2"/>
              </a:buClr>
              <a:buSzPct val="60000"/>
              <a:defRPr/>
            </a:pPr>
            <a:endParaRPr lang="th-TH" sz="3750" b="1" dirty="0">
              <a:solidFill>
                <a:srgbClr val="0B0B8B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57175" indent="-257175">
              <a:lnSpc>
                <a:spcPct val="98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sz="3750" b="1" dirty="0">
              <a:solidFill>
                <a:srgbClr val="0B0B8B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sz="1350" dirty="0">
              <a:solidFill>
                <a:srgbClr val="0000FF"/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sz="1350" dirty="0">
              <a:solidFill>
                <a:srgbClr val="0000FF"/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sz="1350" dirty="0">
              <a:solidFill>
                <a:srgbClr val="0000FF"/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r>
              <a:rPr lang="th-TH" sz="1350" dirty="0">
                <a:solidFill>
                  <a:srgbClr val="0000FF"/>
                </a:solidFill>
                <a:latin typeface="Cordia New" pitchFamily="34" charset="-34"/>
                <a:cs typeface="Cordia New" pitchFamily="34" charset="-34"/>
              </a:rPr>
              <a:t>	</a:t>
            </a: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sz="1350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sz="1350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sz="1350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sz="1350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sz="1350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sz="1350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sz="1350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sz="1350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sz="1350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sz="1350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sz="1350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sz="1350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sz="1350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sz="1350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sz="1350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sz="1350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sz="1350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sz="1350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sz="1350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sz="1350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sz="1350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sz="1350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sz="1350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sz="1350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sz="1350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sz="1350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sz="1350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sz="1350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spcBef>
                <a:spcPct val="20000"/>
              </a:spcBef>
              <a:buClr>
                <a:schemeClr val="tx2"/>
              </a:buClr>
              <a:buSzPct val="60000"/>
              <a:defRPr/>
            </a:pPr>
            <a:endParaRPr lang="th-TH" sz="1350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CordiaUPC" pitchFamily="34" charset="-34"/>
            </a:endParaRPr>
          </a:p>
        </p:txBody>
      </p:sp>
      <p:sp>
        <p:nvSpPr>
          <p:cNvPr id="6" name="ตัวยึดหมายเลขภาพนิ่ง 5"/>
          <p:cNvSpPr>
            <a:spLocks noGrp="1"/>
          </p:cNvSpPr>
          <p:nvPr>
            <p:ph type="sldNum" sz="quarter" idx="4294967295"/>
          </p:nvPr>
        </p:nvSpPr>
        <p:spPr>
          <a:xfrm>
            <a:off x="7452320" y="4836020"/>
            <a:ext cx="1600200" cy="273844"/>
          </a:xfrm>
          <a:prstGeom prst="rect">
            <a:avLst/>
          </a:prstGeom>
        </p:spPr>
        <p:txBody>
          <a:bodyPr/>
          <a:lstStyle/>
          <a:p>
            <a:pPr algn="r"/>
            <a:fld id="{79868CBC-2D3F-463B-BA7C-4CE7E6D64936}" type="slidenum">
              <a:rPr lang="th-TH" smtClean="0"/>
              <a:pPr algn="r"/>
              <a:t>27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05514000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4" descr="C:\Office2007\MEDIA\OFFICE12\Lines\j011587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3860" y="676499"/>
            <a:ext cx="569714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971600" y="1370511"/>
            <a:ext cx="8064896" cy="3361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57175" indent="-257175">
              <a:lnSpc>
                <a:spcPct val="9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r>
              <a:rPr lang="th-TH" sz="3375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75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  </a:t>
            </a:r>
            <a:r>
              <a:rPr lang="th-TH" sz="375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สำหรับผู้ขอฯ ที่ไม่มีสัญชาติไทย</a:t>
            </a:r>
          </a:p>
          <a:p>
            <a:pPr marL="257175" indent="-257175">
              <a:lnSpc>
                <a:spcPct val="9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r>
              <a:rPr lang="th-TH" sz="75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L="257175" indent="-257175">
              <a:lnSpc>
                <a:spcPct val="9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tabLst>
                <a:tab pos="472679" algn="l"/>
              </a:tabLst>
              <a:defRPr/>
            </a:pPr>
            <a:r>
              <a:rPr lang="th-TH" sz="3750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	</a:t>
            </a:r>
            <a:r>
              <a:rPr lang="th-TH" sz="3200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ต้องมีเอกสารเพิ่มเติม ดังนี้</a:t>
            </a:r>
          </a:p>
          <a:p>
            <a:pPr marL="257175" indent="-257175">
              <a:lnSpc>
                <a:spcPct val="9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r>
              <a:rPr lang="th-TH" sz="3200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- สำเนาบัตรที่ทางราชการออกให้ หรือ หนังสือเดินทางตัวจริง </a:t>
            </a:r>
          </a:p>
          <a:p>
            <a:pPr marL="257175" indent="-257175">
              <a:lnSpc>
                <a:spcPct val="90000"/>
              </a:lnSpc>
              <a:buClr>
                <a:schemeClr val="tx2"/>
              </a:buClr>
              <a:buSzPct val="60000"/>
              <a:defRPr/>
            </a:pPr>
            <a:r>
              <a:rPr lang="th-TH" sz="3200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- มีหลักฐานของทางราชการที่อนุญาตให้ทำงาน </a:t>
            </a:r>
          </a:p>
          <a:p>
            <a:pPr marL="257175" indent="-257175">
              <a:lnSpc>
                <a:spcPct val="90000"/>
              </a:lnSpc>
              <a:buClr>
                <a:schemeClr val="tx2"/>
              </a:buClr>
              <a:buSzPct val="60000"/>
              <a:tabLst>
                <a:tab pos="460375" algn="l"/>
              </a:tabLst>
              <a:defRPr/>
            </a:pPr>
            <a:r>
              <a:rPr lang="th-TH" sz="3200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  และให้อยู่อาศัยในประเทศไทยไม่น้อยกว่า 6 เดือน </a:t>
            </a:r>
            <a:r>
              <a:rPr lang="en-US" sz="3200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(Work Permit</a:t>
            </a:r>
            <a:r>
              <a:rPr lang="en-US" sz="3750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3750" b="1" dirty="0">
              <a:solidFill>
                <a:srgbClr val="0B0B8B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sz="2700" dirty="0">
              <a:solidFill>
                <a:srgbClr val="0000FF"/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rgbClr val="0000FF"/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rgbClr val="0000FF"/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r>
              <a:rPr lang="th-TH" dirty="0">
                <a:solidFill>
                  <a:srgbClr val="0000FF"/>
                </a:solidFill>
                <a:latin typeface="Cordia New" pitchFamily="34" charset="-34"/>
                <a:cs typeface="Cordia New" pitchFamily="34" charset="-34"/>
              </a:rPr>
              <a:t>	</a:t>
            </a: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spcBef>
                <a:spcPct val="20000"/>
              </a:spcBef>
              <a:buClr>
                <a:schemeClr val="tx2"/>
              </a:buClr>
              <a:buSzPct val="60000"/>
              <a:defRPr/>
            </a:pPr>
            <a:endParaRPr lang="th-TH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CordiaUPC" pitchFamily="34" charset="-34"/>
            </a:endParaRP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4294967295"/>
          </p:nvPr>
        </p:nvSpPr>
        <p:spPr>
          <a:xfrm>
            <a:off x="7542701" y="4814983"/>
            <a:ext cx="1600200" cy="273844"/>
          </a:xfrm>
          <a:prstGeom prst="rect">
            <a:avLst/>
          </a:prstGeom>
        </p:spPr>
        <p:txBody>
          <a:bodyPr/>
          <a:lstStyle/>
          <a:p>
            <a:pPr algn="r"/>
            <a:fld id="{79868CBC-2D3F-463B-BA7C-4CE7E6D64936}" type="slidenum">
              <a:rPr lang="th-TH" smtClean="0"/>
              <a:pPr algn="r"/>
              <a:t>28</a:t>
            </a:fld>
            <a:endParaRPr lang="th-TH" dirty="0"/>
          </a:p>
        </p:txBody>
      </p:sp>
      <p:sp>
        <p:nvSpPr>
          <p:cNvPr id="2" name="Rectangle 1"/>
          <p:cNvSpPr/>
          <p:nvPr/>
        </p:nvSpPr>
        <p:spPr>
          <a:xfrm>
            <a:off x="1619672" y="1370511"/>
            <a:ext cx="4266474" cy="59406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sz="1350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5E27FBE-033F-4E10-06CE-54B2FEE39BFC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250504" y="147456"/>
            <a:ext cx="7893496" cy="5143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57175" indent="-257175" algn="ctr">
              <a:spcBef>
                <a:spcPct val="20000"/>
              </a:spcBef>
              <a:defRPr/>
            </a:pPr>
            <a:r>
              <a:rPr lang="th-TH" sz="3600" b="1" kern="0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เอกสารที่ต้องใช้ใน</a:t>
            </a:r>
            <a:r>
              <a:rPr lang="th-TH" sz="3200" b="1" kern="0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3600" b="1" kern="0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ขอรับใบอนุญาตฯ ระดับภาคีพิเศษ</a:t>
            </a:r>
          </a:p>
        </p:txBody>
      </p:sp>
    </p:spTree>
    <p:extLst>
      <p:ext uri="{BB962C8B-B14F-4D97-AF65-F5344CB8AC3E}">
        <p14:creationId xmlns:p14="http://schemas.microsoft.com/office/powerpoint/2010/main" val="4035777374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gray">
          <a:xfrm>
            <a:off x="1794268" y="114300"/>
            <a:ext cx="6696744" cy="5143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57175" indent="-257175" algn="ctr">
              <a:spcBef>
                <a:spcPct val="20000"/>
              </a:spcBef>
              <a:defRPr/>
            </a:pPr>
            <a:r>
              <a:rPr lang="th-TH" sz="3375" b="1" kern="0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เกณฑ์การพิจารณาคำขอรับใบอนุญาตฯ ระดับภาคีพิเศษ</a:t>
            </a:r>
          </a:p>
        </p:txBody>
      </p:sp>
      <p:pic>
        <p:nvPicPr>
          <p:cNvPr id="39939" name="Picture 4" descr="C:\Office2007\MEDIA\OFFICE12\Lines\j011587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83757" y="662683"/>
            <a:ext cx="4617244" cy="12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539552" y="962671"/>
            <a:ext cx="8208912" cy="1106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57175" indent="-257175">
              <a:lnSpc>
                <a:spcPct val="86000"/>
              </a:lnSpc>
              <a:buClr>
                <a:schemeClr val="tx2"/>
              </a:buClr>
              <a:buSzPct val="60000"/>
              <a:defRPr/>
            </a:pPr>
            <a:endParaRPr lang="en-US" sz="2500" b="1" dirty="0">
              <a:solidFill>
                <a:srgbClr val="0000FF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257175" indent="-257175">
              <a:lnSpc>
                <a:spcPct val="86000"/>
              </a:lnSpc>
              <a:buClr>
                <a:schemeClr val="tx2"/>
              </a:buClr>
              <a:buSzPct val="60000"/>
              <a:defRPr/>
            </a:pPr>
            <a:r>
              <a:rPr lang="th-TH" sz="2800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ผู้ขอฯ ต้องสมัครเป็นสมาชิกของสภาวิศวกร และต้องมีความรู้และประสบการณ์ในการทำงานตรงกับลักษณะงานที่ขอตามระยะเวลาที่กำหนด  ดังนี้</a:t>
            </a: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rgbClr val="0000FF"/>
              </a:solidFill>
              <a:latin typeface="TH SarabunPSK" panose="020B0500040200020003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rgbClr val="0000FF"/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r>
              <a:rPr lang="th-TH" dirty="0">
                <a:solidFill>
                  <a:srgbClr val="0000FF"/>
                </a:solidFill>
                <a:latin typeface="Cordia New" pitchFamily="34" charset="-34"/>
                <a:cs typeface="Cordia New" pitchFamily="34" charset="-34"/>
              </a:rPr>
              <a:t>	</a:t>
            </a: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 algn="r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lnSpc>
                <a:spcPct val="150000"/>
              </a:lnSpc>
              <a:spcBef>
                <a:spcPts val="18"/>
              </a:spcBef>
              <a:spcAft>
                <a:spcPts val="18"/>
              </a:spcAft>
              <a:buClr>
                <a:schemeClr val="tx2"/>
              </a:buClr>
              <a:buSzPct val="60000"/>
              <a:defRPr/>
            </a:pPr>
            <a:endParaRPr lang="th-TH" dirty="0">
              <a:solidFill>
                <a:schemeClr val="tx2">
                  <a:lumMod val="50000"/>
                </a:schemeClr>
              </a:solidFill>
              <a:latin typeface="Cordia New" pitchFamily="34" charset="-34"/>
              <a:cs typeface="Cordia New" pitchFamily="34" charset="-34"/>
            </a:endParaRPr>
          </a:p>
          <a:p>
            <a:pPr marL="257175" indent="-257175">
              <a:spcBef>
                <a:spcPct val="20000"/>
              </a:spcBef>
              <a:buClr>
                <a:schemeClr val="tx2"/>
              </a:buClr>
              <a:buSzPct val="60000"/>
              <a:defRPr/>
            </a:pPr>
            <a:endParaRPr lang="th-TH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cs typeface="CordiaUPC" pitchFamily="34" charset="-3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2178934"/>
            <a:ext cx="4953986" cy="42704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2175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(1) วุฒิ</a:t>
            </a:r>
            <a:r>
              <a:rPr lang="th-TH" sz="2175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ปริญญาตรี</a:t>
            </a:r>
            <a:r>
              <a:rPr lang="th-TH" sz="2175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ในสาขาวิศวกรรมศาสตร์หรือเทียบเท่าขึ้นไป</a:t>
            </a:r>
          </a:p>
        </p:txBody>
      </p:sp>
      <p:sp>
        <p:nvSpPr>
          <p:cNvPr id="11" name="สี่เหลี่ยมมุมมน 10"/>
          <p:cNvSpPr/>
          <p:nvPr/>
        </p:nvSpPr>
        <p:spPr>
          <a:xfrm>
            <a:off x="6732392" y="2143216"/>
            <a:ext cx="1125140" cy="4286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ผลงาน </a:t>
            </a:r>
            <a:r>
              <a:rPr lang="th-TH" sz="2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ปี</a:t>
            </a:r>
          </a:p>
        </p:txBody>
      </p:sp>
      <p:sp>
        <p:nvSpPr>
          <p:cNvPr id="12" name="ลูกศรขวาท้ายบาก 11"/>
          <p:cNvSpPr/>
          <p:nvPr/>
        </p:nvSpPr>
        <p:spPr>
          <a:xfrm>
            <a:off x="6235016" y="2303949"/>
            <a:ext cx="375047" cy="214313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1350"/>
          </a:p>
        </p:txBody>
      </p:sp>
      <p:sp>
        <p:nvSpPr>
          <p:cNvPr id="13" name="TextBox 12"/>
          <p:cNvSpPr txBox="1"/>
          <p:nvPr/>
        </p:nvSpPr>
        <p:spPr>
          <a:xfrm>
            <a:off x="1180749" y="2768293"/>
            <a:ext cx="4953986" cy="42704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2175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(2) วุฒิ </a:t>
            </a:r>
            <a:r>
              <a:rPr lang="th-TH" sz="2175" b="1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ปวส.</a:t>
            </a:r>
            <a:r>
              <a:rPr lang="th-TH" sz="2175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175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หรือเทียบเท่าที่เกี่ยวกับวิชาชีพวิศวกรรม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71780" y="3368704"/>
            <a:ext cx="4953986" cy="42704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2175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(3) วุฒิ</a:t>
            </a:r>
            <a:r>
              <a:rPr lang="th-TH" sz="2175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175" b="1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ปวช.</a:t>
            </a:r>
            <a:r>
              <a:rPr lang="th-TH" sz="2175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175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หรือเทียบเท่าที่เกี่ยวกับวิชาชีพวิศวกรรม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71780" y="3958063"/>
            <a:ext cx="4953986" cy="42704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th-TH" sz="2175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(4) วุฒิ</a:t>
            </a:r>
            <a:r>
              <a:rPr lang="th-TH" sz="2175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175" b="1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ปวช.</a:t>
            </a:r>
            <a:r>
              <a:rPr lang="th-TH" sz="2175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175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หรือเทียบเท่า</a:t>
            </a:r>
            <a:r>
              <a:rPr lang="th-TH" sz="2175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ในสาขาอื่น</a:t>
            </a:r>
            <a:r>
              <a:rPr lang="th-TH" sz="2175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2175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</a:t>
            </a:r>
            <a:r>
              <a:rPr lang="th-TH" sz="2175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ต่ำกว่า </a:t>
            </a:r>
            <a:r>
              <a:rPr lang="th-TH" sz="2175" b="1" dirty="0" err="1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ปวช.</a:t>
            </a:r>
            <a:endParaRPr lang="th-TH" sz="2175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สี่เหลี่ยมมุมมน 15"/>
          <p:cNvSpPr/>
          <p:nvPr/>
        </p:nvSpPr>
        <p:spPr>
          <a:xfrm>
            <a:off x="6730298" y="2743625"/>
            <a:ext cx="1125140" cy="4286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ผลงาน </a:t>
            </a:r>
            <a:r>
              <a:rPr lang="th-TH" sz="2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ปี</a:t>
            </a:r>
          </a:p>
        </p:txBody>
      </p:sp>
      <p:sp>
        <p:nvSpPr>
          <p:cNvPr id="17" name="สี่เหลี่ยมมุมมน 16"/>
          <p:cNvSpPr/>
          <p:nvPr/>
        </p:nvSpPr>
        <p:spPr>
          <a:xfrm>
            <a:off x="6730298" y="3332985"/>
            <a:ext cx="1125140" cy="4286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ผลงาน </a:t>
            </a:r>
            <a:r>
              <a:rPr lang="th-TH" sz="2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</a:t>
            </a:r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ปี</a:t>
            </a:r>
          </a:p>
        </p:txBody>
      </p:sp>
      <p:sp>
        <p:nvSpPr>
          <p:cNvPr id="18" name="สี่เหลี่ยมมุมมน 17"/>
          <p:cNvSpPr/>
          <p:nvPr/>
        </p:nvSpPr>
        <p:spPr>
          <a:xfrm>
            <a:off x="6730298" y="3975922"/>
            <a:ext cx="1125140" cy="4286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ผลงาน </a:t>
            </a:r>
            <a:r>
              <a:rPr lang="th-TH" sz="20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  <a:r>
              <a:rPr lang="th-TH" sz="2000" b="1" dirty="0">
                <a:solidFill>
                  <a:srgbClr val="0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ปี</a:t>
            </a:r>
          </a:p>
        </p:txBody>
      </p:sp>
      <p:sp>
        <p:nvSpPr>
          <p:cNvPr id="19" name="ลูกศรขวาท้ายบาก 18"/>
          <p:cNvSpPr/>
          <p:nvPr/>
        </p:nvSpPr>
        <p:spPr>
          <a:xfrm>
            <a:off x="6232922" y="2904360"/>
            <a:ext cx="375047" cy="214313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1350"/>
          </a:p>
        </p:txBody>
      </p:sp>
      <p:sp>
        <p:nvSpPr>
          <p:cNvPr id="20" name="ลูกศรขวาท้ายบาก 19"/>
          <p:cNvSpPr/>
          <p:nvPr/>
        </p:nvSpPr>
        <p:spPr>
          <a:xfrm>
            <a:off x="6232922" y="3493719"/>
            <a:ext cx="375047" cy="214313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1350"/>
          </a:p>
        </p:txBody>
      </p:sp>
      <p:sp>
        <p:nvSpPr>
          <p:cNvPr id="21" name="ลูกศรขวาท้ายบาก 20"/>
          <p:cNvSpPr/>
          <p:nvPr/>
        </p:nvSpPr>
        <p:spPr>
          <a:xfrm>
            <a:off x="6232922" y="4083078"/>
            <a:ext cx="375047" cy="214313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h-TH" sz="1350"/>
          </a:p>
        </p:txBody>
      </p:sp>
      <p:sp>
        <p:nvSpPr>
          <p:cNvPr id="24" name="แผนผังลําดับงาน: กระบวนการสำรอง 23"/>
          <p:cNvSpPr/>
          <p:nvPr/>
        </p:nvSpPr>
        <p:spPr>
          <a:xfrm>
            <a:off x="1459980" y="4584260"/>
            <a:ext cx="6161485" cy="467915"/>
          </a:xfrm>
          <a:prstGeom prst="flowChartAlternateProcess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th-TH" sz="2775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งานที่ขออนุญาตต้องเป็นงานที่อยู่ในข่ายวิศวกรรมควบคุม</a:t>
            </a:r>
          </a:p>
        </p:txBody>
      </p:sp>
      <p:sp>
        <p:nvSpPr>
          <p:cNvPr id="22" name="ตัวยึดหมายเลขภาพนิ่ง 21"/>
          <p:cNvSpPr>
            <a:spLocks noGrp="1"/>
          </p:cNvSpPr>
          <p:nvPr>
            <p:ph type="sldNum" sz="quarter" idx="4294967295"/>
          </p:nvPr>
        </p:nvSpPr>
        <p:spPr>
          <a:xfrm>
            <a:off x="7543800" y="4844630"/>
            <a:ext cx="1600200" cy="273844"/>
          </a:xfrm>
          <a:prstGeom prst="rect">
            <a:avLst/>
          </a:prstGeom>
        </p:spPr>
        <p:txBody>
          <a:bodyPr/>
          <a:lstStyle/>
          <a:p>
            <a:pPr algn="r"/>
            <a:fld id="{79868CBC-2D3F-463B-BA7C-4CE7E6D64936}" type="slidenum">
              <a:rPr lang="th-TH" smtClean="0"/>
              <a:pPr algn="r"/>
              <a:t>29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75679781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2883" y="125414"/>
            <a:ext cx="7345727" cy="737567"/>
          </a:xfrm>
        </p:spPr>
        <p:txBody>
          <a:bodyPr>
            <a:normAutofit/>
          </a:bodyPr>
          <a:lstStyle/>
          <a:p>
            <a:pPr algn="ctr"/>
            <a:r>
              <a:rPr lang="th-TH" sz="4000" b="1" dirty="0">
                <a:cs typeface="TH SarabunPSK" panose="020B0500040200020003" pitchFamily="34" charset="-34"/>
              </a:rPr>
              <a:t>คุณสมบัติของผู้ขอเลื่อนระดับเป็นสามัญวิศวกร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677" y="1275606"/>
            <a:ext cx="8014933" cy="2894794"/>
          </a:xfrm>
        </p:spPr>
        <p:txBody>
          <a:bodyPr>
            <a:noAutofit/>
          </a:bodyPr>
          <a:lstStyle/>
          <a:p>
            <a:pPr marL="324000" indent="-324000">
              <a:lnSpc>
                <a:spcPct val="88000"/>
              </a:lnSpc>
              <a:buSzPct val="70000"/>
              <a:buFont typeface="Wingdings" pitchFamily="2" charset="2"/>
              <a:buChar char=""/>
            </a:pPr>
            <a:r>
              <a:rPr lang="th-TH" sz="3300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เป็นภาคีวิศวกรสิ่งแวดล้อม</a:t>
            </a:r>
            <a:r>
              <a:rPr lang="th-TH" sz="3300" b="1" dirty="0">
                <a:solidFill>
                  <a:srgbClr val="FF33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ไม่น้อยกว่า 3 ปี</a:t>
            </a:r>
          </a:p>
          <a:p>
            <a:pPr marL="324000" indent="-324000">
              <a:lnSpc>
                <a:spcPct val="88000"/>
              </a:lnSpc>
              <a:buSzPct val="70000"/>
              <a:buFont typeface="Wingdings" pitchFamily="2" charset="2"/>
              <a:buChar char=""/>
            </a:pPr>
            <a:r>
              <a:rPr lang="th-TH" sz="3300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มีบัญชีแสดงปริมาณและคุณภาพของผลงาน ในการประกอบวิชาชีพวิศวกรรมสิ่งแวดล้อม</a:t>
            </a:r>
          </a:p>
          <a:p>
            <a:pPr marL="324000" indent="-324000">
              <a:lnSpc>
                <a:spcPct val="88000"/>
              </a:lnSpc>
              <a:buSzPct val="70000"/>
              <a:buFont typeface="Wingdings" pitchFamily="2" charset="2"/>
              <a:buChar char=""/>
            </a:pPr>
            <a:r>
              <a:rPr lang="th-TH" sz="3300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มีวิศวกรระดับสามัญขึ้นไปในสาขาวิศวกรรมสิ่งแวดล้อมเป็นผู้ลงนามรับรองผลงาน</a:t>
            </a:r>
            <a:endParaRPr lang="th-TH" sz="3300" b="1" strike="sngStrike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0" indent="0">
              <a:lnSpc>
                <a:spcPct val="88000"/>
              </a:lnSpc>
              <a:buSzPct val="70000"/>
              <a:buNone/>
            </a:pPr>
            <a:endParaRPr lang="th-TH" sz="3300" b="1" dirty="0">
              <a:solidFill>
                <a:srgbClr val="0B0B8B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748464" y="4755011"/>
            <a:ext cx="395536" cy="273844"/>
          </a:xfrm>
          <a:prstGeom prst="rect">
            <a:avLst/>
          </a:prstGeom>
        </p:spPr>
        <p:txBody>
          <a:bodyPr/>
          <a:lstStyle/>
          <a:p>
            <a:fld id="{A251D34E-DC7B-44C6-849C-35735CA3C13F}" type="slidenum">
              <a:rPr lang="th-TH" smtClean="0"/>
              <a:pPr/>
              <a:t>3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9700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gray">
          <a:xfrm>
            <a:off x="1686136" y="114300"/>
            <a:ext cx="6780610" cy="5143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57175" indent="-257175" algn="ctr">
              <a:spcBef>
                <a:spcPct val="20000"/>
              </a:spcBef>
              <a:defRPr/>
            </a:pPr>
            <a:r>
              <a:rPr lang="th-TH" sz="3900" b="1" kern="0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เกณฑ์การพิจารณาคำขอรับใบอนุญาตฯ (ต่อ</a:t>
            </a:r>
            <a:r>
              <a:rPr lang="th-TH" sz="3600" b="1" kern="0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</a:p>
        </p:txBody>
      </p:sp>
      <p:pic>
        <p:nvPicPr>
          <p:cNvPr id="40963" name="Picture 4" descr="C:\Office2007\MEDIA\OFFICE12\Lines\j011587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65785" y="652574"/>
            <a:ext cx="5535215" cy="14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5" name="TextBox 7"/>
          <p:cNvSpPr txBox="1">
            <a:spLocks noChangeArrowheads="1"/>
          </p:cNvSpPr>
          <p:nvPr/>
        </p:nvSpPr>
        <p:spPr bwMode="auto">
          <a:xfrm>
            <a:off x="1250156" y="1261144"/>
            <a:ext cx="7282284" cy="2403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57175" indent="-257175">
              <a:lnSpc>
                <a:spcPct val="89000"/>
              </a:lnSpc>
              <a:buClr>
                <a:schemeClr val="tx2"/>
              </a:buClr>
              <a:buSzPct val="60000"/>
            </a:pPr>
            <a:r>
              <a:rPr lang="th-TH" sz="3375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การนับระยะเวลาของผลงานที่ยื่นขอรับใบอนุญาตฯ </a:t>
            </a:r>
          </a:p>
          <a:p>
            <a:pPr marL="388144" indent="-388144">
              <a:lnSpc>
                <a:spcPct val="89000"/>
              </a:lnSpc>
              <a:buClr>
                <a:schemeClr val="tx2"/>
              </a:buClr>
              <a:buSzPct val="60000"/>
              <a:tabLst>
                <a:tab pos="258366" algn="l"/>
              </a:tabLst>
            </a:pPr>
            <a:r>
              <a:rPr lang="th-TH" sz="3375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- จะนับระยะเวลาของแต่ละผลงานที่เสนอมารวมกันได้ไม่น้อยกว่า ระยะเวลาที่กำหนด </a:t>
            </a:r>
          </a:p>
          <a:p>
            <a:pPr marL="388144" indent="-388144">
              <a:lnSpc>
                <a:spcPct val="89000"/>
              </a:lnSpc>
              <a:buClr>
                <a:schemeClr val="tx2"/>
              </a:buClr>
              <a:buSzPct val="60000"/>
              <a:tabLst>
                <a:tab pos="258366" algn="l"/>
              </a:tabLst>
            </a:pPr>
            <a:r>
              <a:rPr lang="th-TH" sz="3375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- นับระยะเวลาเฉพาะผลงานที่ตรงกับลักษณะงานที่ต้องการขอเท่านั้น</a:t>
            </a:r>
          </a:p>
        </p:txBody>
      </p:sp>
      <p:sp>
        <p:nvSpPr>
          <p:cNvPr id="40966" name="TextBox 9"/>
          <p:cNvSpPr txBox="1">
            <a:spLocks noChangeArrowheads="1"/>
          </p:cNvSpPr>
          <p:nvPr/>
        </p:nvSpPr>
        <p:spPr bwMode="auto">
          <a:xfrm>
            <a:off x="1250156" y="3665408"/>
            <a:ext cx="7282284" cy="1131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57175" indent="-257175">
              <a:buClr>
                <a:schemeClr val="tx2"/>
              </a:buClr>
              <a:buSzPct val="60000"/>
            </a:pPr>
            <a:r>
              <a:rPr lang="th-TH" sz="3375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ยื่นเรื่องขอรับใบอนุญาตได้</a:t>
            </a:r>
            <a:r>
              <a:rPr lang="th-TH" sz="3375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ครั้งละไม่เกิน 1 ลักษณะงาน </a:t>
            </a:r>
            <a:r>
              <a:rPr lang="th-TH" sz="3375" b="1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375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กรณีที่จะขอในลักษณะงานอื่นอีกให้ยื่นคำขอใหม่</a:t>
            </a:r>
          </a:p>
        </p:txBody>
      </p:sp>
      <p:sp>
        <p:nvSpPr>
          <p:cNvPr id="7" name="ตัวยึดหมายเลขภาพนิ่ง 6"/>
          <p:cNvSpPr>
            <a:spLocks noGrp="1"/>
          </p:cNvSpPr>
          <p:nvPr>
            <p:ph type="sldNum" sz="quarter" idx="4294967295"/>
          </p:nvPr>
        </p:nvSpPr>
        <p:spPr>
          <a:xfrm>
            <a:off x="7452320" y="4850165"/>
            <a:ext cx="1600200" cy="273844"/>
          </a:xfrm>
          <a:prstGeom prst="rect">
            <a:avLst/>
          </a:prstGeom>
        </p:spPr>
        <p:txBody>
          <a:bodyPr/>
          <a:lstStyle/>
          <a:p>
            <a:pPr algn="r"/>
            <a:fld id="{79868CBC-2D3F-463B-BA7C-4CE7E6D64936}" type="slidenum">
              <a:rPr lang="th-TH" smtClean="0"/>
              <a:pPr algn="r"/>
              <a:t>30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564852705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 txBox="1">
            <a:spLocks noChangeArrowheads="1"/>
          </p:cNvSpPr>
          <p:nvPr/>
        </p:nvSpPr>
        <p:spPr bwMode="gray">
          <a:xfrm>
            <a:off x="2045994" y="100550"/>
            <a:ext cx="6309143" cy="5143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57175" indent="-257175" algn="ctr">
              <a:spcBef>
                <a:spcPct val="20000"/>
              </a:spcBef>
              <a:defRPr/>
            </a:pPr>
            <a:r>
              <a:rPr lang="th-TH" sz="3900" b="1" kern="0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เกณฑ์การพิจารณาคำขอรับใบอนุญาตฯ (ต่อ)</a:t>
            </a:r>
          </a:p>
        </p:txBody>
      </p:sp>
      <p:pic>
        <p:nvPicPr>
          <p:cNvPr id="41987" name="Picture 4" descr="C:\Office2007\MEDIA\OFFICE12\Lines\j011587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1583" y="652574"/>
            <a:ext cx="5588794" cy="148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9" name="TextBox 7"/>
          <p:cNvSpPr txBox="1">
            <a:spLocks noChangeArrowheads="1"/>
          </p:cNvSpPr>
          <p:nvPr/>
        </p:nvSpPr>
        <p:spPr bwMode="auto">
          <a:xfrm>
            <a:off x="1277635" y="2514372"/>
            <a:ext cx="715812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57175" indent="-257175">
              <a:buClr>
                <a:schemeClr val="tx2"/>
              </a:buClr>
              <a:buSzPct val="60000"/>
            </a:pPr>
            <a:r>
              <a:rPr lang="th-TH" sz="3000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 การลงนามรับรองผลงานและปริมาณงาน</a:t>
            </a:r>
            <a:r>
              <a:rPr lang="th-TH" sz="3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ต้องมีสามัญวิศวกร/ วุฒิวิศวกรในสาขาและแขนงเดียวกับผู้ยื่นลงนามรับรอง</a:t>
            </a:r>
          </a:p>
        </p:txBody>
      </p:sp>
      <p:sp>
        <p:nvSpPr>
          <p:cNvPr id="41990" name="TextBox 9"/>
          <p:cNvSpPr txBox="1">
            <a:spLocks noChangeArrowheads="1"/>
          </p:cNvSpPr>
          <p:nvPr/>
        </p:nvSpPr>
        <p:spPr bwMode="auto">
          <a:xfrm>
            <a:off x="1219827" y="3447395"/>
            <a:ext cx="721592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57175" indent="-257175">
              <a:buClr>
                <a:schemeClr val="tx2"/>
              </a:buClr>
              <a:buSzPct val="60000"/>
            </a:pPr>
            <a:r>
              <a:rPr lang="th-TH" sz="3000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6. ผู้ที่ไม่ผ่านเกณฑ์การทดสอบความรู้ หากต้องการยื่นขอรับใบอนุญาตในงานลักษณะเดิมสามารถยื่นคำขอใหม่ได้ ภายหลังจากวันที่ยื่นคำขอครั้งก่อน</a:t>
            </a:r>
            <a:r>
              <a:rPr lang="th-TH" sz="3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ไม่น้อยกว่า 6 เดือน  </a:t>
            </a: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1302312" y="1176703"/>
            <a:ext cx="715812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57175" indent="-257175" algn="thaiDist">
              <a:buClr>
                <a:schemeClr val="tx2"/>
              </a:buClr>
              <a:buSzPct val="60000"/>
              <a:defRPr/>
            </a:pPr>
            <a:r>
              <a:rPr lang="th-TH" sz="3000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การระบุงานที่จะขออนุญาตฯ </a:t>
            </a:r>
            <a:r>
              <a:rPr lang="th-TH" sz="3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ต้องระบุสาขางาน  ลักษณะงาน </a:t>
            </a:r>
          </a:p>
          <a:p>
            <a:pPr marL="257175" indent="-257175" algn="thaiDist">
              <a:buClr>
                <a:schemeClr val="tx2"/>
              </a:buClr>
              <a:buSzPct val="60000"/>
              <a:defRPr/>
            </a:pPr>
            <a:r>
              <a:rPr lang="th-TH" sz="3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ประเภทของงาน และขนาดที่ต้องการขอ </a:t>
            </a:r>
            <a:r>
              <a:rPr lang="th-TH" sz="3000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ให้ชัดเจนและเฉพาะเจาะจงตามที่ตนเองต้องการขออนุญาตฯ</a:t>
            </a:r>
          </a:p>
        </p:txBody>
      </p:sp>
      <p:sp>
        <p:nvSpPr>
          <p:cNvPr id="8" name="ตัวยึดหมายเลขภาพนิ่ง 7"/>
          <p:cNvSpPr>
            <a:spLocks noGrp="1"/>
          </p:cNvSpPr>
          <p:nvPr>
            <p:ph type="sldNum" sz="quarter" idx="4294967295"/>
          </p:nvPr>
        </p:nvSpPr>
        <p:spPr>
          <a:xfrm>
            <a:off x="7452320" y="4842082"/>
            <a:ext cx="1600200" cy="273844"/>
          </a:xfrm>
          <a:prstGeom prst="rect">
            <a:avLst/>
          </a:prstGeom>
        </p:spPr>
        <p:txBody>
          <a:bodyPr/>
          <a:lstStyle/>
          <a:p>
            <a:pPr algn="r"/>
            <a:fld id="{79868CBC-2D3F-463B-BA7C-4CE7E6D64936}" type="slidenum">
              <a:rPr lang="th-TH" smtClean="0"/>
              <a:pPr algn="r"/>
              <a:t>31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29801747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4" descr="C:\Office2007\MEDIA\OFFICE12\Lines\j011587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1583" y="652574"/>
            <a:ext cx="5588794" cy="148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ตัวยึดหมายเลขภาพนิ่ง 7"/>
          <p:cNvSpPr>
            <a:spLocks noGrp="1"/>
          </p:cNvSpPr>
          <p:nvPr>
            <p:ph type="sldNum" sz="quarter" idx="4294967295"/>
          </p:nvPr>
        </p:nvSpPr>
        <p:spPr>
          <a:xfrm>
            <a:off x="7452320" y="4842082"/>
            <a:ext cx="1600200" cy="273844"/>
          </a:xfrm>
          <a:prstGeom prst="rect">
            <a:avLst/>
          </a:prstGeom>
        </p:spPr>
        <p:txBody>
          <a:bodyPr/>
          <a:lstStyle/>
          <a:p>
            <a:pPr algn="r"/>
            <a:fld id="{79868CBC-2D3F-463B-BA7C-4CE7E6D64936}" type="slidenum">
              <a:rPr lang="th-TH" smtClean="0"/>
              <a:pPr algn="r"/>
              <a:t>32</a:t>
            </a:fld>
            <a:endParaRPr lang="th-TH" dirty="0"/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gray">
          <a:xfrm>
            <a:off x="1619672" y="60463"/>
            <a:ext cx="7200800" cy="92711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257175" indent="-257175" algn="ctr">
              <a:spcBef>
                <a:spcPct val="20000"/>
              </a:spcBef>
              <a:defRPr/>
            </a:pPr>
            <a:r>
              <a:rPr lang="th-TH" sz="3000" b="1" kern="0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ขั้นตอนการขอรับใบอนุญาตเป็นผู้ประกอบวิชาชีพวิศวกรรมควบคุม</a:t>
            </a:r>
          </a:p>
          <a:p>
            <a:pPr marL="257175" indent="-257175" algn="ctr">
              <a:spcBef>
                <a:spcPct val="20000"/>
              </a:spcBef>
              <a:defRPr/>
            </a:pPr>
            <a:r>
              <a:rPr lang="th-TH" sz="3000" b="1" kern="0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ระดับภาคีวิศวกรพิเศษ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355DAB6-0DC5-48B2-92C2-5F41F126BE4A}"/>
              </a:ext>
            </a:extLst>
          </p:cNvPr>
          <p:cNvGrpSpPr/>
          <p:nvPr/>
        </p:nvGrpSpPr>
        <p:grpSpPr>
          <a:xfrm>
            <a:off x="179512" y="1132213"/>
            <a:ext cx="8640960" cy="3973780"/>
            <a:chOff x="179512" y="1132213"/>
            <a:chExt cx="8081478" cy="3973780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A896CD3F-076D-43BE-9860-C69249FC9FCA}"/>
                </a:ext>
              </a:extLst>
            </p:cNvPr>
            <p:cNvSpPr/>
            <p:nvPr/>
          </p:nvSpPr>
          <p:spPr>
            <a:xfrm>
              <a:off x="179512" y="3374533"/>
              <a:ext cx="2046754" cy="1200329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3320378-F397-4924-8940-F31352404B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392" t="5143" r="1860" b="2279"/>
            <a:stretch/>
          </p:blipFill>
          <p:spPr>
            <a:xfrm>
              <a:off x="2371598" y="1132213"/>
              <a:ext cx="5889392" cy="241916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7D21672-9A56-46CC-9B6C-86D8CCCD2DF2}"/>
                </a:ext>
              </a:extLst>
            </p:cNvPr>
            <p:cNvSpPr txBox="1"/>
            <p:nvPr/>
          </p:nvSpPr>
          <p:spPr>
            <a:xfrm>
              <a:off x="308263" y="3363838"/>
              <a:ext cx="197474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h-TH" b="1" dirty="0">
                  <a:solidFill>
                    <a:srgbClr val="0B0B8B"/>
                  </a:solidFill>
                  <a:latin typeface="DilleniaUPC" panose="02020603050405020304" pitchFamily="18" charset="-34"/>
                  <a:cs typeface="DilleniaUPC" panose="02020603050405020304" pitchFamily="18" charset="-34"/>
                </a:rPr>
                <a:t>- งานวางโครงการ</a:t>
              </a:r>
            </a:p>
            <a:p>
              <a:r>
                <a:rPr lang="th-TH" b="1" dirty="0">
                  <a:solidFill>
                    <a:srgbClr val="0B0B8B"/>
                  </a:solidFill>
                  <a:latin typeface="DilleniaUPC" panose="02020603050405020304" pitchFamily="18" charset="-34"/>
                  <a:cs typeface="DilleniaUPC" panose="02020603050405020304" pitchFamily="18" charset="-34"/>
                </a:rPr>
                <a:t>- งานควบคุมการสร้างหรือผลิต</a:t>
              </a:r>
            </a:p>
            <a:p>
              <a:r>
                <a:rPr lang="th-TH" b="1" dirty="0">
                  <a:solidFill>
                    <a:srgbClr val="0B0B8B"/>
                  </a:solidFill>
                  <a:latin typeface="DilleniaUPC" panose="02020603050405020304" pitchFamily="18" charset="-34"/>
                  <a:cs typeface="DilleniaUPC" panose="02020603050405020304" pitchFamily="18" charset="-34"/>
                </a:rPr>
                <a:t>- งานพิจารณาตรวจสอบ</a:t>
              </a:r>
            </a:p>
            <a:p>
              <a:r>
                <a:rPr lang="th-TH" b="1" dirty="0">
                  <a:solidFill>
                    <a:srgbClr val="0B0B8B"/>
                  </a:solidFill>
                  <a:latin typeface="DilleniaUPC" panose="02020603050405020304" pitchFamily="18" charset="-34"/>
                  <a:cs typeface="DilleniaUPC" panose="02020603050405020304" pitchFamily="18" charset="-34"/>
                </a:rPr>
                <a:t>- งานอำนวยการ</a:t>
              </a:r>
              <a:endParaRPr lang="en-US" b="1" dirty="0">
                <a:solidFill>
                  <a:srgbClr val="0B0B8B"/>
                </a:solidFill>
                <a:latin typeface="DilleniaUPC" panose="02020603050405020304" pitchFamily="18" charset="-34"/>
                <a:cs typeface="DilleniaUPC" panose="02020603050405020304" pitchFamily="18" charset="-34"/>
              </a:endParaRPr>
            </a:p>
          </p:txBody>
        </p:sp>
        <p:sp>
          <p:nvSpPr>
            <p:cNvPr id="12" name="Arrow: Down 11">
              <a:extLst>
                <a:ext uri="{FF2B5EF4-FFF2-40B4-BE49-F238E27FC236}">
                  <a16:creationId xmlns:a16="http://schemas.microsoft.com/office/drawing/2014/main" id="{E00984EA-C2DE-464C-A240-64C04889BB4C}"/>
                </a:ext>
              </a:extLst>
            </p:cNvPr>
            <p:cNvSpPr/>
            <p:nvPr/>
          </p:nvSpPr>
          <p:spPr>
            <a:xfrm>
              <a:off x="1029996" y="4585557"/>
              <a:ext cx="216024" cy="144016"/>
            </a:xfrm>
            <a:prstGeom prst="downArrow">
              <a:avLst/>
            </a:prstGeom>
            <a:solidFill>
              <a:srgbClr val="FF3300"/>
            </a:solidFill>
            <a:ln>
              <a:solidFill>
                <a:srgbClr val="0B0B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3331E0-ECFB-4636-9380-48D540B0FF4D}"/>
                </a:ext>
              </a:extLst>
            </p:cNvPr>
            <p:cNvSpPr txBox="1"/>
            <p:nvPr/>
          </p:nvSpPr>
          <p:spPr>
            <a:xfrm>
              <a:off x="561944" y="4736661"/>
              <a:ext cx="1152128" cy="369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th-TH" b="1" dirty="0">
                  <a:solidFill>
                    <a:srgbClr val="0B0B8B"/>
                  </a:solidFill>
                  <a:latin typeface="DilleniaUPC" panose="02020603050405020304" pitchFamily="18" charset="-34"/>
                  <a:cs typeface="DilleniaUPC" panose="02020603050405020304" pitchFamily="18" charset="-34"/>
                </a:rPr>
                <a:t>ใช้สอบสัมภาษณ์</a:t>
              </a:r>
              <a:endParaRPr lang="en-US" b="1" dirty="0">
                <a:solidFill>
                  <a:srgbClr val="0B0B8B"/>
                </a:solidFill>
                <a:latin typeface="DilleniaUPC" panose="02020603050405020304" pitchFamily="18" charset="-34"/>
                <a:cs typeface="DilleniaUPC" panose="02020603050405020304" pitchFamily="18" charset="-34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F59BDC7-8F24-41B8-B508-D5872403DF6D}"/>
                </a:ext>
              </a:extLst>
            </p:cNvPr>
            <p:cNvSpPr txBox="1"/>
            <p:nvPr/>
          </p:nvSpPr>
          <p:spPr>
            <a:xfrm>
              <a:off x="2771800" y="3670769"/>
              <a:ext cx="1656184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th-TH" b="1" dirty="0">
                  <a:solidFill>
                    <a:srgbClr val="0B0B8B"/>
                  </a:solidFill>
                  <a:latin typeface="DilleniaUPC" panose="02020603050405020304" pitchFamily="18" charset="-34"/>
                  <a:cs typeface="DilleniaUPC" panose="02020603050405020304" pitchFamily="18" charset="-34"/>
                </a:rPr>
                <a:t>งานออกแบบและคำนวณ</a:t>
              </a:r>
              <a:endParaRPr lang="en-US" b="1" dirty="0">
                <a:solidFill>
                  <a:srgbClr val="0B0B8B"/>
                </a:solidFill>
                <a:latin typeface="DilleniaUPC" panose="02020603050405020304" pitchFamily="18" charset="-34"/>
                <a:cs typeface="DilleniaUPC" panose="02020603050405020304" pitchFamily="18" charset="-34"/>
              </a:endParaRPr>
            </a:p>
          </p:txBody>
        </p:sp>
        <p:sp>
          <p:nvSpPr>
            <p:cNvPr id="19" name="Arrow: Down 18">
              <a:extLst>
                <a:ext uri="{FF2B5EF4-FFF2-40B4-BE49-F238E27FC236}">
                  <a16:creationId xmlns:a16="http://schemas.microsoft.com/office/drawing/2014/main" id="{92D99EC1-32B8-46C8-B92C-2787E087AE56}"/>
                </a:ext>
              </a:extLst>
            </p:cNvPr>
            <p:cNvSpPr/>
            <p:nvPr/>
          </p:nvSpPr>
          <p:spPr>
            <a:xfrm>
              <a:off x="3491880" y="4068465"/>
              <a:ext cx="216024" cy="144016"/>
            </a:xfrm>
            <a:prstGeom prst="downArrow">
              <a:avLst/>
            </a:prstGeom>
            <a:solidFill>
              <a:srgbClr val="FF3300"/>
            </a:solidFill>
            <a:ln>
              <a:solidFill>
                <a:srgbClr val="0B0B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CC3739-5C08-4C81-A9DF-4A2F2D07F7B7}"/>
                </a:ext>
              </a:extLst>
            </p:cNvPr>
            <p:cNvSpPr txBox="1"/>
            <p:nvPr/>
          </p:nvSpPr>
          <p:spPr>
            <a:xfrm>
              <a:off x="2771800" y="4240845"/>
              <a:ext cx="1656184" cy="36933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127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solidFill>
                    <a:srgbClr val="0B0B8B"/>
                  </a:solidFill>
                  <a:latin typeface="DilleniaUPC" panose="02020603050405020304" pitchFamily="18" charset="-34"/>
                  <a:cs typeface="DilleniaUPC" panose="02020603050405020304" pitchFamily="18" charset="-34"/>
                </a:rPr>
                <a:t>ส่งทดสอบข้อเขียน</a:t>
              </a:r>
              <a:endParaRPr lang="en-US" b="1" dirty="0">
                <a:solidFill>
                  <a:srgbClr val="0B0B8B"/>
                </a:solidFill>
                <a:latin typeface="DilleniaUPC" panose="02020603050405020304" pitchFamily="18" charset="-34"/>
                <a:cs typeface="DilleniaUPC" panose="02020603050405020304" pitchFamily="18" charset="-34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6B55873-1940-488B-93BD-487242F32D46}"/>
                </a:ext>
              </a:extLst>
            </p:cNvPr>
            <p:cNvSpPr txBox="1"/>
            <p:nvPr/>
          </p:nvSpPr>
          <p:spPr>
            <a:xfrm>
              <a:off x="4860032" y="3870409"/>
              <a:ext cx="504056" cy="36933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b="1" dirty="0">
                  <a:latin typeface="DilleniaUPC" panose="02020603050405020304" pitchFamily="18" charset="-34"/>
                  <a:cs typeface="DilleniaUPC" panose="02020603050405020304" pitchFamily="18" charset="-34"/>
                </a:rPr>
                <a:t>ผ่าน</a:t>
              </a:r>
              <a:endParaRPr lang="en-US" b="1" dirty="0">
                <a:latin typeface="DilleniaUPC" panose="02020603050405020304" pitchFamily="18" charset="-34"/>
                <a:cs typeface="DilleniaUPC" panose="02020603050405020304" pitchFamily="18" charset="-34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2D8C77A-4AA7-4FA8-835F-DB749DDFE99A}"/>
                </a:ext>
              </a:extLst>
            </p:cNvPr>
            <p:cNvSpPr txBox="1"/>
            <p:nvPr/>
          </p:nvSpPr>
          <p:spPr>
            <a:xfrm>
              <a:off x="4854283" y="4564891"/>
              <a:ext cx="690100" cy="369332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th-TH" b="1" dirty="0">
                  <a:solidFill>
                    <a:srgbClr val="C00000"/>
                  </a:solidFill>
                  <a:latin typeface="DilleniaUPC" panose="02020603050405020304" pitchFamily="18" charset="-34"/>
                  <a:cs typeface="DilleniaUPC" panose="02020603050405020304" pitchFamily="18" charset="-34"/>
                </a:rPr>
                <a:t>ไม่ผ่าน</a:t>
              </a:r>
              <a:endParaRPr lang="en-US" b="1" dirty="0">
                <a:solidFill>
                  <a:srgbClr val="C00000"/>
                </a:solidFill>
                <a:latin typeface="DilleniaUPC" panose="02020603050405020304" pitchFamily="18" charset="-34"/>
                <a:cs typeface="DilleniaUPC" panose="02020603050405020304" pitchFamily="18" charset="-34"/>
              </a:endParaRP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FE94157-A783-45B9-9E1B-E98A9F59BA5F}"/>
                </a:ext>
              </a:extLst>
            </p:cNvPr>
            <p:cNvCxnSpPr>
              <a:stCxn id="20" idx="3"/>
            </p:cNvCxnSpPr>
            <p:nvPr/>
          </p:nvCxnSpPr>
          <p:spPr>
            <a:xfrm flipV="1">
              <a:off x="4427984" y="3962324"/>
              <a:ext cx="1368152" cy="463187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0F84E809-5EDC-4478-BE50-5420F263F928}"/>
                </a:ext>
              </a:extLst>
            </p:cNvPr>
            <p:cNvCxnSpPr>
              <a:cxnSpLocks/>
            </p:cNvCxnSpPr>
            <p:nvPr/>
          </p:nvCxnSpPr>
          <p:spPr>
            <a:xfrm>
              <a:off x="4427984" y="4437884"/>
              <a:ext cx="1368152" cy="291689"/>
            </a:xfrm>
            <a:prstGeom prst="straightConnector1">
              <a:avLst/>
            </a:prstGeom>
            <a:ln w="12700">
              <a:solidFill>
                <a:srgbClr val="C000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A1576B3-65B6-466C-806A-B1FB0832CD51}"/>
                </a:ext>
              </a:extLst>
            </p:cNvPr>
            <p:cNvSpPr txBox="1"/>
            <p:nvPr/>
          </p:nvSpPr>
          <p:spPr>
            <a:xfrm>
              <a:off x="5852879" y="3749307"/>
              <a:ext cx="985097" cy="36933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th-TH" b="1" dirty="0">
                  <a:solidFill>
                    <a:srgbClr val="0B0B8B"/>
                  </a:solidFill>
                  <a:latin typeface="DilleniaUPC" panose="02020603050405020304" pitchFamily="18" charset="-34"/>
                  <a:cs typeface="DilleniaUPC" panose="02020603050405020304" pitchFamily="18" charset="-34"/>
                </a:rPr>
                <a:t>สอบสัมภาษณ์</a:t>
              </a:r>
              <a:endParaRPr lang="en-US" b="1" dirty="0">
                <a:solidFill>
                  <a:srgbClr val="0B0B8B"/>
                </a:solidFill>
                <a:latin typeface="DilleniaUPC" panose="02020603050405020304" pitchFamily="18" charset="-34"/>
                <a:cs typeface="DilleniaUPC" panose="02020603050405020304" pitchFamily="18" charset="-34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4EB2D89-76AD-48C3-A265-E715E48CC3CA}"/>
                </a:ext>
              </a:extLst>
            </p:cNvPr>
            <p:cNvSpPr txBox="1"/>
            <p:nvPr/>
          </p:nvSpPr>
          <p:spPr>
            <a:xfrm>
              <a:off x="5852879" y="4544907"/>
              <a:ext cx="985097" cy="369332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12700">
              <a:solidFill>
                <a:srgbClr val="C000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th-TH" b="1" dirty="0">
                  <a:solidFill>
                    <a:srgbClr val="0B0B8B"/>
                  </a:solidFill>
                  <a:latin typeface="DilleniaUPC" panose="02020603050405020304" pitchFamily="18" charset="-34"/>
                  <a:cs typeface="DilleniaUPC" panose="02020603050405020304" pitchFamily="18" charset="-34"/>
                </a:rPr>
                <a:t>ปฏิเสธ</a:t>
              </a:r>
              <a:endParaRPr lang="en-US" b="1" dirty="0">
                <a:solidFill>
                  <a:srgbClr val="0B0B8B"/>
                </a:solidFill>
                <a:latin typeface="DilleniaUPC" panose="02020603050405020304" pitchFamily="18" charset="-34"/>
                <a:cs typeface="DilleniaUPC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1315540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9">
            <a:extLst>
              <a:ext uri="{FF2B5EF4-FFF2-40B4-BE49-F238E27FC236}">
                <a16:creationId xmlns:a16="http://schemas.microsoft.com/office/drawing/2014/main" id="{1AF9B889-7D22-5CD0-F635-02E8ABCFB824}"/>
              </a:ext>
            </a:extLst>
          </p:cNvPr>
          <p:cNvSpPr txBox="1">
            <a:spLocks/>
          </p:cNvSpPr>
          <p:nvPr/>
        </p:nvSpPr>
        <p:spPr>
          <a:xfrm>
            <a:off x="1732340" y="107139"/>
            <a:ext cx="6314720" cy="11881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71321" tIns="35661" rIns="71321" bIns="35661" rtlCol="0" anchor="ctr">
            <a:normAutofit/>
          </a:bodyPr>
          <a:lstStyle>
            <a:lvl1pPr marL="0" indent="0" algn="l" defTabSz="713214" rtl="0" eaLnBrk="1" latinLnBrk="0" hangingPunct="1">
              <a:lnSpc>
                <a:spcPct val="90000"/>
              </a:lnSpc>
              <a:spcBef>
                <a:spcPts val="780"/>
              </a:spcBef>
              <a:buFont typeface="Arial" panose="020B0604020202020204" pitchFamily="34" charset="0"/>
              <a:buNone/>
              <a:defRPr sz="2800" kern="120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534911" indent="-178304" algn="l" defTabSz="713214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91518" indent="-178304" algn="l" defTabSz="713214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48125" indent="-178304" algn="l" defTabSz="713214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None/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604732" indent="-178304" algn="l" defTabSz="713214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None/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961339" indent="-178304" algn="l" defTabSz="713214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317946" indent="-178304" algn="l" defTabSz="713214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674553" indent="-178304" algn="l" defTabSz="713214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031160" indent="-178304" algn="l" defTabSz="713214" rtl="0" eaLnBrk="1" latinLnBrk="0" hangingPunct="1">
              <a:lnSpc>
                <a:spcPct val="90000"/>
              </a:lnSpc>
              <a:spcBef>
                <a:spcPts val="39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713214" rtl="0" eaLnBrk="1" fontAlgn="auto" latinLnBrk="0" hangingPunct="1">
              <a:lnSpc>
                <a:spcPct val="90000"/>
              </a:lnSpc>
              <a:spcBef>
                <a:spcPts val="78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การกำหนดขอบเขตใบอนุญาตฯ ระดับภาคีวิศวกรพิเศษ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 </a:t>
            </a: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สาขาวิศวกรรมสิ่งแวดล้อม</a:t>
            </a: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3455874E-B319-E111-ED24-152A54D8C220}"/>
              </a:ext>
            </a:extLst>
          </p:cNvPr>
          <p:cNvCxnSpPr>
            <a:cxnSpLocks/>
          </p:cNvCxnSpPr>
          <p:nvPr/>
        </p:nvCxnSpPr>
        <p:spPr>
          <a:xfrm rot="10800000">
            <a:off x="3419872" y="2035177"/>
            <a:ext cx="792088" cy="675227"/>
          </a:xfrm>
          <a:prstGeom prst="bentConnector3">
            <a:avLst>
              <a:gd name="adj1" fmla="val -16539"/>
            </a:avLst>
          </a:pr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F2AB15E-DE10-7515-4523-93E52F3286C8}"/>
              </a:ext>
            </a:extLst>
          </p:cNvPr>
          <p:cNvSpPr txBox="1"/>
          <p:nvPr/>
        </p:nvSpPr>
        <p:spPr>
          <a:xfrm>
            <a:off x="1630368" y="1762309"/>
            <a:ext cx="3586238" cy="446276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งานในวิชาชีพวิศวกรรมควบคุมแต่ละสาขา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9020237-8880-B285-AADF-715E45656CF4}"/>
              </a:ext>
            </a:extLst>
          </p:cNvPr>
          <p:cNvSpPr txBox="1"/>
          <p:nvPr/>
        </p:nvSpPr>
        <p:spPr>
          <a:xfrm>
            <a:off x="1475656" y="2629458"/>
            <a:ext cx="6696744" cy="20159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ในสาขาวิศวกรรมสิ่งแวดล้อม ตามข้อ 5(4)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ข้อ 11(3)(ก)(ข) </a:t>
            </a:r>
            <a:r>
              <a:rPr kumimoji="0" lang="en-US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ของกฎกระทรวงกำหนดสาขาวิชาชีพวิศวกรรมและวิชาชีพวิศวกรรมควบคุม พ.ศ.2565 ทั้งนี้เฉพาะงานควบคุมการสร้างหรือการผลิตระบบน้ำเสียสำหรับชุมชน โรงงาน อาคารสาธารณะหรืออาคารชุดขนาดใหญ่ที่สามารถรองรับน้ำเสียในอัตรากำลังสูงสุดไม่เกินหนึ่งร้อยลูกบาศก์เมตรต่อวัน</a:t>
            </a:r>
            <a:r>
              <a:rPr kumimoji="0" lang="th-TH" sz="2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7A2AB1-CFE0-3DED-CF57-91D54083834D}"/>
              </a:ext>
            </a:extLst>
          </p:cNvPr>
          <p:cNvSpPr/>
          <p:nvPr/>
        </p:nvSpPr>
        <p:spPr>
          <a:xfrm>
            <a:off x="4121549" y="2710401"/>
            <a:ext cx="1242539" cy="354675"/>
          </a:xfrm>
          <a:prstGeom prst="rect">
            <a:avLst/>
          </a:prstGeom>
          <a:noFill/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B64926"/>
              </a:solidFill>
              <a:effectLst/>
              <a:highlight>
                <a:srgbClr val="C0C0C0"/>
              </a:highligh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4B9A941-EC36-12DD-3688-B3A222C14B68}"/>
              </a:ext>
            </a:extLst>
          </p:cNvPr>
          <p:cNvSpPr txBox="1"/>
          <p:nvPr/>
        </p:nvSpPr>
        <p:spPr>
          <a:xfrm>
            <a:off x="5760857" y="1373652"/>
            <a:ext cx="2601994" cy="115416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ประเภทและขนาดของงาน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วิชาชีพวิศวกรรมควบคุมสาขา</a:t>
            </a:r>
            <a:endParaRPr kumimoji="0" lang="en-US" sz="23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itchFamily="34" charset="-34"/>
              <a:ea typeface="Tahoma" panose="020B0604030504040204" pitchFamily="34" charset="0"/>
              <a:cs typeface="TH SarabunPSK" pitchFamily="34" charset="-34"/>
            </a:endParaRPr>
          </a:p>
          <a:p>
            <a:pPr marL="0" marR="0" lvl="0" indent="0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itchFamily="34" charset="-34"/>
                <a:ea typeface="Tahoma" panose="020B0604030504040204" pitchFamily="34" charset="0"/>
                <a:cs typeface="TH SarabunPSK" pitchFamily="34" charset="-34"/>
              </a:rPr>
              <a:t>วิศวกรรมสิ่งแวดล้อม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1F8D176-0234-43D0-10D6-7F13A2229D06}"/>
              </a:ext>
            </a:extLst>
          </p:cNvPr>
          <p:cNvSpPr/>
          <p:nvPr/>
        </p:nvSpPr>
        <p:spPr>
          <a:xfrm>
            <a:off x="5806628" y="2707839"/>
            <a:ext cx="1440160" cy="354675"/>
          </a:xfrm>
          <a:prstGeom prst="rect">
            <a:avLst/>
          </a:prstGeom>
          <a:noFill/>
          <a:ln w="127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64926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ตัวแทนหมายเลขภาพนิ่ง 1">
            <a:extLst>
              <a:ext uri="{FF2B5EF4-FFF2-40B4-BE49-F238E27FC236}">
                <a16:creationId xmlns:a16="http://schemas.microsoft.com/office/drawing/2014/main" id="{7BEB29B4-9C79-86AC-1126-2FEA6FC72E3A}"/>
              </a:ext>
            </a:extLst>
          </p:cNvPr>
          <p:cNvSpPr txBox="1">
            <a:spLocks/>
          </p:cNvSpPr>
          <p:nvPr/>
        </p:nvSpPr>
        <p:spPr>
          <a:xfrm>
            <a:off x="8285560" y="4881563"/>
            <a:ext cx="972740" cy="273844"/>
          </a:xfrm>
          <a:prstGeom prst="rect">
            <a:avLst/>
          </a:prstGeom>
        </p:spPr>
        <p:txBody>
          <a:bodyPr vert="horz" anchor="ctr" anchorCtr="0">
            <a:noAutofit/>
          </a:bodyPr>
          <a:lstStyle>
            <a:defPPr>
              <a:defRPr lang="th-TH"/>
            </a:defPPr>
            <a:lvl1pPr algn="ctr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Browallia New" pitchFamily="34" charset="-34"/>
                <a:ea typeface="+mn-ea"/>
                <a:cs typeface="Browallia New" pitchFamily="34" charset="-34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Browallia New" pitchFamily="34" charset="-34"/>
                <a:ea typeface="+mn-ea"/>
                <a:cs typeface="Browallia New" pitchFamily="34" charset="-34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Browallia New" pitchFamily="34" charset="-34"/>
                <a:ea typeface="+mn-ea"/>
                <a:cs typeface="Browallia New" pitchFamily="34" charset="-34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Browallia New" pitchFamily="34" charset="-34"/>
                <a:ea typeface="+mn-ea"/>
                <a:cs typeface="Browallia New" pitchFamily="34" charset="-34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Browallia New" pitchFamily="34" charset="-34"/>
                <a:ea typeface="+mn-ea"/>
                <a:cs typeface="Browallia New" pitchFamily="34" charset="-34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Browallia New" pitchFamily="34" charset="-34"/>
                <a:ea typeface="+mn-ea"/>
                <a:cs typeface="Browallia New" pitchFamily="34" charset="-34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Browallia New" pitchFamily="34" charset="-34"/>
                <a:ea typeface="+mn-ea"/>
                <a:cs typeface="Browallia New" pitchFamily="34" charset="-34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Browallia New" pitchFamily="34" charset="-34"/>
                <a:ea typeface="+mn-ea"/>
                <a:cs typeface="Browallia New" pitchFamily="34" charset="-34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52C915-331E-4E4D-AB29-04E23E9E52F8}" type="slidenum">
              <a:rPr kumimoji="0" lang="en-US" sz="135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rdia New" panose="020B0304020202020204" pitchFamily="34" charset="-34"/>
                <a:cs typeface="Cordia New" panose="020B0304020202020204" pitchFamily="34" charset="-34"/>
              </a:rPr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6660232" y="2537244"/>
            <a:ext cx="0" cy="180025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55160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28850"/>
            <a:ext cx="9144000" cy="677401"/>
          </a:xfrm>
          <a:prstGeom prst="rect">
            <a:avLst/>
          </a:prstGeom>
          <a:solidFill>
            <a:schemeClr val="bg1"/>
          </a:solidFill>
        </p:spPr>
        <p:txBody>
          <a:bodyPr wrap="square" lIns="87920" tIns="43960" rIns="87920" bIns="43960" rtlCol="0">
            <a:spAutoFit/>
          </a:bodyPr>
          <a:lstStyle/>
          <a:p>
            <a:pPr algn="ctr"/>
            <a:r>
              <a:rPr lang="en-US" sz="3825" b="1" dirty="0">
                <a:solidFill>
                  <a:srgbClr val="C00000"/>
                </a:solidFill>
                <a:latin typeface="Century Gothic" panose="020B0502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688774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309" y="1548549"/>
            <a:ext cx="7704855" cy="2668071"/>
          </a:xfrm>
        </p:spPr>
        <p:txBody>
          <a:bodyPr>
            <a:noAutofit/>
          </a:bodyPr>
          <a:lstStyle/>
          <a:p>
            <a:pPr marL="324000" indent="-324000">
              <a:lnSpc>
                <a:spcPct val="86000"/>
              </a:lnSpc>
              <a:buSzPct val="70000"/>
              <a:buFont typeface="Wingdings" pitchFamily="2" charset="2"/>
              <a:buChar char=""/>
            </a:pPr>
            <a:r>
              <a:rPr lang="th-TH" sz="3375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เป็นสามัญวิศวกรสิ่งแวดล้อม</a:t>
            </a:r>
            <a:r>
              <a:rPr lang="th-TH" sz="3375" b="1" dirty="0">
                <a:solidFill>
                  <a:srgbClr val="FF33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ไม่น้อยกว่า 5 ปี</a:t>
            </a:r>
          </a:p>
          <a:p>
            <a:pPr marL="324000" indent="-324000">
              <a:lnSpc>
                <a:spcPct val="86000"/>
              </a:lnSpc>
              <a:buSzPct val="70000"/>
              <a:buFont typeface="Wingdings" pitchFamily="2" charset="2"/>
              <a:buChar char=""/>
            </a:pPr>
            <a:r>
              <a:rPr lang="th-TH" sz="3375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มีบัญชีแสดงปริมาณและคุณภาพของผลงานในการประกอบวิชาชีพวิศวกรรมสิ่งแวดล้อม</a:t>
            </a:r>
          </a:p>
          <a:p>
            <a:pPr marL="324000" indent="-324000">
              <a:lnSpc>
                <a:spcPct val="86000"/>
              </a:lnSpc>
              <a:buSzPct val="70000"/>
              <a:buFont typeface="Wingdings" pitchFamily="2" charset="2"/>
              <a:buChar char=""/>
            </a:pPr>
            <a:r>
              <a:rPr lang="th-TH" sz="3375" b="1" dirty="0">
                <a:solidFill>
                  <a:srgbClr val="0B0B8B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มีวิศวกรระดับวุฒิวิศวกรในสาขาเดียวกันลงนามรับรองผลงาน</a:t>
            </a:r>
            <a:endParaRPr lang="th-TH" sz="3375" b="1" strike="sngStrike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057900" y="4767263"/>
            <a:ext cx="1600200" cy="273844"/>
          </a:xfrm>
          <a:prstGeom prst="rect">
            <a:avLst/>
          </a:prstGeom>
        </p:spPr>
        <p:txBody>
          <a:bodyPr/>
          <a:lstStyle/>
          <a:p>
            <a:fld id="{A251D34E-DC7B-44C6-849C-35735CA3C13F}" type="slidenum">
              <a:rPr lang="th-TH" smtClean="0"/>
              <a:pPr/>
              <a:t>4</a:t>
            </a:fld>
            <a:endParaRPr lang="th-TH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6172200" y="4881563"/>
            <a:ext cx="16002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th-T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th-TH" sz="9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67874" y="146039"/>
            <a:ext cx="7345727" cy="737567"/>
          </a:xfrm>
        </p:spPr>
        <p:txBody>
          <a:bodyPr>
            <a:normAutofit/>
          </a:bodyPr>
          <a:lstStyle/>
          <a:p>
            <a:pPr algn="ctr"/>
            <a:r>
              <a:rPr lang="th-TH" sz="4000" b="1" dirty="0">
                <a:cs typeface="TH SarabunPSK" panose="020B0500040200020003" pitchFamily="34" charset="-34"/>
              </a:rPr>
              <a:t>คุณสมบัติของผู้ขอเลื่อนระดับเป็นวุฒิวิศวกร</a:t>
            </a:r>
          </a:p>
        </p:txBody>
      </p:sp>
    </p:spTree>
    <p:extLst>
      <p:ext uri="{BB962C8B-B14F-4D97-AF65-F5344CB8AC3E}">
        <p14:creationId xmlns:p14="http://schemas.microsoft.com/office/powerpoint/2010/main" val="1647744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985029"/>
              </p:ext>
            </p:extLst>
          </p:nvPr>
        </p:nvGraphicFramePr>
        <p:xfrm>
          <a:off x="457200" y="1321384"/>
          <a:ext cx="8496944" cy="370662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327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641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06350">
                <a:tc gridSpan="2">
                  <a:txBody>
                    <a:bodyPr/>
                    <a:lstStyle/>
                    <a:p>
                      <a:pPr algn="l"/>
                      <a:r>
                        <a:rPr lang="th-TH" sz="2500" dirty="0">
                          <a:solidFill>
                            <a:srgbClr val="0B0B8B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สภาวิศวกรกำหนดให้ผู้ยื่นคำขอเลื่อนระดับใบอนุญาต</a:t>
                      </a:r>
                      <a:r>
                        <a:rPr lang="th-TH" sz="2500" baseline="0" dirty="0">
                          <a:solidFill>
                            <a:srgbClr val="0B0B8B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ระดับสามัญวิศวกร และระดับวุฒิวิศวกร ตามข้อบังคับสภาวิศวกร ว่าด้วยการออกใบอนุญาต พ.ศ.2565 ต้องมีหน่วยความรู้ </a:t>
                      </a:r>
                      <a:r>
                        <a:rPr lang="en-US" sz="2500" baseline="0" dirty="0">
                          <a:solidFill>
                            <a:srgbClr val="0B0B8B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(CPD)</a:t>
                      </a:r>
                      <a:r>
                        <a:rPr lang="th-TH" sz="2500" baseline="0" dirty="0">
                          <a:solidFill>
                            <a:srgbClr val="0B0B8B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ดังนี้</a:t>
                      </a:r>
                      <a:endParaRPr lang="th-TH" sz="2500" dirty="0">
                        <a:solidFill>
                          <a:srgbClr val="0B0B8B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th-TH" sz="2000" dirty="0">
                        <a:latin typeface="Angsana New" pitchFamily="18" charset="-34"/>
                        <a:cs typeface="Angsana New" pitchFamily="18" charset="-34"/>
                      </a:endParaRP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998">
                <a:tc>
                  <a:txBody>
                    <a:bodyPr/>
                    <a:lstStyle/>
                    <a:p>
                      <a:pPr algn="ctr"/>
                      <a:r>
                        <a:rPr lang="th-TH" sz="2500" b="1" dirty="0">
                          <a:solidFill>
                            <a:srgbClr val="0B0B8B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500" b="1" dirty="0">
                          <a:solidFill>
                            <a:srgbClr val="0B0B8B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ตั้งแต่วันที่ 1 กรกฎาคม 2566 ถึงวันที่ 31 ธันวาคม 2566 ต้องมีหน่วยความรู้ จำนวนไม่น้อยกว่า 50 หน่วย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4554">
                <a:tc>
                  <a:txBody>
                    <a:bodyPr/>
                    <a:lstStyle/>
                    <a:p>
                      <a:pPr algn="ctr"/>
                      <a:r>
                        <a:rPr lang="th-TH" sz="2500" b="1" dirty="0">
                          <a:solidFill>
                            <a:srgbClr val="0B0B8B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2500" b="1" dirty="0">
                          <a:solidFill>
                            <a:srgbClr val="0B0B8B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ตั้งแต่วันที่ 1 มกราคม 2567 ถึงวันที่ 31 ธันวาคม 2567 ต้องมีหน่วยความรู้ จำนวนไม่น้อยกว่า 100 หน่วย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9539">
                <a:tc>
                  <a:txBody>
                    <a:bodyPr/>
                    <a:lstStyle/>
                    <a:p>
                      <a:pPr algn="ctr"/>
                      <a:r>
                        <a:rPr lang="th-TH" sz="2500" b="1" dirty="0">
                          <a:solidFill>
                            <a:srgbClr val="0B0B8B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500" b="1" dirty="0">
                          <a:solidFill>
                            <a:srgbClr val="0B0B8B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ตั้งแต่วันที่ 1 มกราคม 2568 เป็นต้นไป ต้องมีหน่วยความรู้ จำนวนไม่น้อยกว่า 150 หน่วย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5401">
                <a:tc>
                  <a:txBody>
                    <a:bodyPr/>
                    <a:lstStyle/>
                    <a:p>
                      <a:pPr algn="ctr"/>
                      <a:endParaRPr lang="th-TH" sz="25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34290" marB="3429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h-TH" sz="2500" b="1" dirty="0">
                          <a:solidFill>
                            <a:srgbClr val="0B0B8B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หน่วยความรู้จะต้องมีอายุไม่เกิน 3 ปี นับถึงวันที่ยื่นคำขอ</a:t>
                      </a:r>
                    </a:p>
                  </a:txBody>
                  <a:tcPr marL="68580" marR="68580" marT="34290" marB="3429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316416" y="4863513"/>
            <a:ext cx="370384" cy="273844"/>
          </a:xfrm>
          <a:prstGeom prst="rect">
            <a:avLst/>
          </a:prstGeom>
        </p:spPr>
        <p:txBody>
          <a:bodyPr/>
          <a:lstStyle/>
          <a:p>
            <a:fld id="{6F45A15B-CC83-45B1-A7AE-6DEA4F56724B}" type="slidenum">
              <a:rPr lang="th-TH" smtClean="0"/>
              <a:pPr/>
              <a:t>5</a:t>
            </a:fld>
            <a:endParaRPr lang="th-TH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77874" y="118539"/>
            <a:ext cx="7940630" cy="737567"/>
          </a:xfrm>
        </p:spPr>
        <p:txBody>
          <a:bodyPr>
            <a:noAutofit/>
          </a:bodyPr>
          <a:lstStyle/>
          <a:p>
            <a:pPr algn="ctr"/>
            <a:br>
              <a:rPr lang="th-TH" sz="3500" b="1" dirty="0">
                <a:cs typeface="TH SarabunPSK" panose="020B0500040200020003" pitchFamily="34" charset="-34"/>
              </a:rPr>
            </a:br>
            <a:r>
              <a:rPr lang="th-TH" sz="3700" b="1" dirty="0">
                <a:cs typeface="TH SarabunPSK" panose="020B0500040200020003" pitchFamily="34" charset="-34"/>
              </a:rPr>
              <a:t>ข้อบังคับของสภาวิศวกรปี 2565 เรื่องหน่วยความรู้ (</a:t>
            </a:r>
            <a:r>
              <a:rPr lang="en-US" sz="3700" b="1" dirty="0">
                <a:latin typeface="TH SarabunPSK" panose="020B0500040200020003" pitchFamily="34" charset="-34"/>
                <a:cs typeface="+mj-cs"/>
              </a:rPr>
              <a:t>CPD</a:t>
            </a:r>
            <a:r>
              <a:rPr lang="th-TH" sz="37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br>
              <a:rPr lang="en-US" sz="3500" b="1" dirty="0">
                <a:cs typeface="+mj-cs"/>
              </a:rPr>
            </a:br>
            <a:endParaRPr lang="th-TH" sz="3500" b="1" dirty="0"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138987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88920" y="4143589"/>
            <a:ext cx="3566160" cy="205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B3BA7-CAE4-F916-040B-0523CC25F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66764" y="4767262"/>
            <a:ext cx="951613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EC2D1C59-4659-4BDD-8898-1358E13573A8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lnSpc>
                  <a:spcPct val="90000"/>
                </a:lnSpc>
                <a:spcAft>
                  <a:spcPts val="600"/>
                </a:spcAft>
              </a:pPr>
              <a:t>6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5109881"/>
              </p:ext>
            </p:extLst>
          </p:nvPr>
        </p:nvGraphicFramePr>
        <p:xfrm>
          <a:off x="467544" y="303585"/>
          <a:ext cx="8143080" cy="47561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8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041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73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684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666095">
                  <a:extLst>
                    <a:ext uri="{9D8B030D-6E8A-4147-A177-3AD203B41FA5}">
                      <a16:colId xmlns:a16="http://schemas.microsoft.com/office/drawing/2014/main" val="3216627529"/>
                    </a:ext>
                  </a:extLst>
                </a:gridCol>
              </a:tblGrid>
              <a:tr h="315412">
                <a:tc gridSpan="2">
                  <a:txBody>
                    <a:bodyPr/>
                    <a:lstStyle/>
                    <a:p>
                      <a:pPr algn="ctr"/>
                      <a:r>
                        <a:rPr lang="th-TH" sz="15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ภาคีวิศวกร            สามัญวิศวกร </a:t>
                      </a:r>
                      <a:endParaRPr lang="en-US" sz="15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th-TH" sz="15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สามัญวิศวกร</a:t>
                      </a:r>
                      <a:r>
                        <a:rPr lang="th-TH" sz="1500" b="1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วุฒิวิศวกร</a:t>
                      </a:r>
                      <a:endParaRPr lang="en-US" sz="15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2000" b="1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5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281">
                <a:tc gridSpan="2">
                  <a:txBody>
                    <a:bodyPr/>
                    <a:lstStyle/>
                    <a:p>
                      <a:r>
                        <a:rPr lang="th-TH" sz="15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คุณสมบัติสามัญวิศวกร</a:t>
                      </a:r>
                      <a:endParaRPr lang="en-US" sz="15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คุณสมบัติวุฒิวิศวกร</a:t>
                      </a:r>
                      <a:endParaRPr lang="en-US" sz="15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800" b="1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273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8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th-TH" sz="1600" b="0" dirty="0">
                          <a:solidFill>
                            <a:srgbClr val="0B0B8B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en-US" sz="1600" b="0" dirty="0">
                        <a:solidFill>
                          <a:srgbClr val="0B0B8B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80000"/>
                        </a:lnSpc>
                        <a:buFont typeface="Wingdings" panose="05000000000000000000" pitchFamily="2" charset="2"/>
                        <a:buNone/>
                      </a:pP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ได้รับใบอนุญาตระดับภาคีวิศวกรไม่น้อยกว่า</a:t>
                      </a:r>
                      <a:r>
                        <a:rPr lang="th-TH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 ปี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85750" indent="-285750">
                        <a:lnSpc>
                          <a:spcPct val="8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ได้รับใบอนุญาตระดับสามัญวิศวกรไม่น้อยกว่า</a:t>
                      </a:r>
                      <a:r>
                        <a:rPr lang="th-TH" sz="1500" b="0" baseline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5 ปี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049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8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th-TH" sz="16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สร้างสมประสบการณ์การประกอบวิชาชีพรับรองผลงานโดยสามัญวิศวกรในสาขาและแขนงเดียวกัน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85750" indent="-285750">
                        <a:lnSpc>
                          <a:spcPct val="8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เสริมสร้างประสบการณ์การประกอบวิชาชีพรับรองผลงานโดยวุฒิวิศวกรในสาขาและแขนงเดียวกัน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4801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8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th-TH" sz="16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ผ่านการทดสอบความรู้ในประสบการณ์และความสามารถการประกอบวิชาชีพ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285750" indent="-285750">
                        <a:lnSpc>
                          <a:spcPct val="8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1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ผ่านการทดสอบความรู้ในประสบการณ์และความสามารถ                การประกอบวิชาชีพ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5412">
                <a:tc gridSpan="2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5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ขั้นตอนเลื่อนระดับสามัญวิศวกร</a:t>
                      </a:r>
                      <a:endParaRPr lang="en-US" sz="15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ขั้นตอนเลื่อนระดับวุฒิวิศวกร</a:t>
                      </a:r>
                      <a:endParaRPr lang="en-US" sz="15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700" b="1" dirty="0">
                        <a:solidFill>
                          <a:schemeClr val="tx1"/>
                        </a:solidFill>
                        <a:latin typeface="Angsana New" panose="02020603050405020304" pitchFamily="18" charset="-34"/>
                        <a:cs typeface="Angsana New" panose="02020603050405020304" pitchFamily="18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5412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8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th-TH" sz="16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ยื่นแบบคำขอเลื่อนระดับวิชาชีพ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8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ยื่นแบบคำขอเลื่อนระดับวิชาชีพ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5412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8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th-TH" sz="16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แสดงประวัติการทำงาน</a:t>
                      </a:r>
                      <a:r>
                        <a:rPr lang="th-TH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(Work Experience Portfolio)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8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แสดงประวัติการทำงาน</a:t>
                      </a:r>
                      <a:r>
                        <a:rPr lang="th-TH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(Work Experience Portfolio)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4801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8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th-TH" sz="16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แสดงบัญชีผลงาน ปริมาณงาน</a:t>
                      </a:r>
                      <a:r>
                        <a:rPr lang="th-TH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บทบาทหน้าที่ และความรับผิดชอบการประกอบวิชาชีพงานวิศวกรรที่เด่นชัด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8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แสดงบัญชีผลงาน ปริมาณงาน</a:t>
                      </a:r>
                      <a:r>
                        <a:rPr lang="th-TH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บทบาทหน้าที่ และความรับผิดชอบการประกอบวิชาชีพงานวิศวกรรมที่เด่นชัด/โดดเด่น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4801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8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th-TH" sz="16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รายงานผลงานวิศวกรรมที่เด่นชัด (อย่างน้อย 2 โครงการ)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8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รายงานผลงานวิศวกรรมที่โดดเด่นแสดงถึงความชำนาญการพิเศษ</a:t>
                      </a:r>
                      <a:r>
                        <a:rPr lang="th-TH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(อย่างน้อย 2 โครงการ</a:t>
                      </a:r>
                      <a:r>
                        <a:rPr lang="en-US" sz="15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n-US" sz="15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5412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8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th-TH" sz="16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500" b="0" dirty="0">
                          <a:cs typeface="TH SarabunPSK" panose="020B0500040200020003" pitchFamily="34" charset="-34"/>
                        </a:rPr>
                        <a:t>หลักฐานการเข้าร่วมวิศวกรรมการพัฒนาวิชาชีพต่อเนื่อง</a:t>
                      </a:r>
                      <a:r>
                        <a:rPr lang="th-TH" sz="1500" b="0" baseline="0" dirty="0"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5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(CPD)</a:t>
                      </a:r>
                      <a:endParaRPr lang="en-US" sz="15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8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th-TH" sz="15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b="0" kern="120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หลักฐานการเข้าร่วมวิศวกรรมการพัฒนาวิชาชีพต่อเนื่อง</a:t>
                      </a:r>
                      <a:r>
                        <a:rPr lang="th-TH" sz="1500" b="0" kern="1200" baseline="0" dirty="0">
                          <a:solidFill>
                            <a:schemeClr val="dk1"/>
                          </a:solidFill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500" b="0" baseline="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(CPD)</a:t>
                      </a:r>
                      <a:endParaRPr lang="en-US" sz="15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21323"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8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th-TH" sz="15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แบบรายการคำแถลงความสามารถการประกอบวิชาชีพ </a:t>
                      </a:r>
                      <a:r>
                        <a:rPr lang="en-US" sz="15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(Professional Competence Statement)</a:t>
                      </a: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lnSpc>
                          <a:spcPct val="80000"/>
                        </a:lnSpc>
                        <a:buFont typeface="Wingdings" panose="05000000000000000000" pitchFamily="2" charset="2"/>
                        <a:buChar char="§"/>
                      </a:pPr>
                      <a:r>
                        <a:rPr lang="th-TH" sz="1500" b="1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endParaRPr lang="en-US" sz="15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5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แบบรายการคำแถลงความสามารถการประกอบวิชาชีพ </a:t>
                      </a:r>
                      <a:r>
                        <a:rPr lang="en-US" sz="1500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(Professional Competence Statement)</a:t>
                      </a:r>
                      <a:endParaRPr lang="en-US" sz="15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500" b="1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Right Arrow 4"/>
          <p:cNvSpPr/>
          <p:nvPr/>
        </p:nvSpPr>
        <p:spPr>
          <a:xfrm>
            <a:off x="2331352" y="386592"/>
            <a:ext cx="216024" cy="14401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6428306" y="386592"/>
            <a:ext cx="216024" cy="144016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67544" y="0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 ขั้นตอนการเลื่อนระดับวิชาชีพ</a:t>
            </a:r>
            <a:endParaRPr lang="en-US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0814480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FFD48BC7-DC40-47DE-87EE-9F4B6ECB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Freeform: Shape 14">
            <a:extLst>
              <a:ext uri="{FF2B5EF4-FFF2-40B4-BE49-F238E27FC236}">
                <a16:creationId xmlns:a16="http://schemas.microsoft.com/office/drawing/2014/main" id="{E502BBC7-2C76-46F3-BC24-5985BC13DB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5818" y="0"/>
            <a:ext cx="7472363" cy="51435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139700" sx="102000" sy="102000" algn="ctr" rotWithShape="0">
              <a:schemeClr val="bg1">
                <a:lumMod val="85000"/>
                <a:alpha val="38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C7F28D52-2A5F-4D23-81AE-7CB8B591C7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41248" y="0"/>
            <a:ext cx="7461504" cy="5143500"/>
          </a:xfrm>
          <a:custGeom>
            <a:avLst/>
            <a:gdLst>
              <a:gd name="connsiteX0" fmla="*/ 1595771 w 9963150"/>
              <a:gd name="connsiteY0" fmla="*/ 0 h 6858000"/>
              <a:gd name="connsiteX1" fmla="*/ 8367379 w 9963150"/>
              <a:gd name="connsiteY1" fmla="*/ 0 h 6858000"/>
              <a:gd name="connsiteX2" fmla="*/ 8504080 w 9963150"/>
              <a:gd name="connsiteY2" fmla="*/ 130333 h 6858000"/>
              <a:gd name="connsiteX3" fmla="*/ 9963150 w 9963150"/>
              <a:gd name="connsiteY3" fmla="*/ 3652838 h 6858000"/>
              <a:gd name="connsiteX4" fmla="*/ 8825600 w 9963150"/>
              <a:gd name="connsiteY4" fmla="*/ 6821583 h 6858000"/>
              <a:gd name="connsiteX5" fmla="*/ 8794055 w 9963150"/>
              <a:gd name="connsiteY5" fmla="*/ 6858000 h 6858000"/>
              <a:gd name="connsiteX6" fmla="*/ 1169096 w 9963150"/>
              <a:gd name="connsiteY6" fmla="*/ 6858000 h 6858000"/>
              <a:gd name="connsiteX7" fmla="*/ 1137550 w 9963150"/>
              <a:gd name="connsiteY7" fmla="*/ 6821583 h 6858000"/>
              <a:gd name="connsiteX8" fmla="*/ 0 w 9963150"/>
              <a:gd name="connsiteY8" fmla="*/ 3652838 h 6858000"/>
              <a:gd name="connsiteX9" fmla="*/ 1459070 w 9963150"/>
              <a:gd name="connsiteY9" fmla="*/ 13033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963150" h="6858000">
                <a:moveTo>
                  <a:pt x="1595771" y="0"/>
                </a:moveTo>
                <a:lnTo>
                  <a:pt x="8367379" y="0"/>
                </a:lnTo>
                <a:lnTo>
                  <a:pt x="8504080" y="130333"/>
                </a:lnTo>
                <a:cubicBezTo>
                  <a:pt x="9405568" y="1031820"/>
                  <a:pt x="9963150" y="2277214"/>
                  <a:pt x="9963150" y="3652838"/>
                </a:cubicBezTo>
                <a:cubicBezTo>
                  <a:pt x="9963150" y="4856509"/>
                  <a:pt x="9536251" y="5960473"/>
                  <a:pt x="8825600" y="6821583"/>
                </a:cubicBezTo>
                <a:lnTo>
                  <a:pt x="8794055" y="6858000"/>
                </a:lnTo>
                <a:lnTo>
                  <a:pt x="1169096" y="6858000"/>
                </a:lnTo>
                <a:lnTo>
                  <a:pt x="1137550" y="6821583"/>
                </a:lnTo>
                <a:cubicBezTo>
                  <a:pt x="426899" y="5960473"/>
                  <a:pt x="0" y="4856509"/>
                  <a:pt x="0" y="3652838"/>
                </a:cubicBezTo>
                <a:cubicBezTo>
                  <a:pt x="0" y="2277214"/>
                  <a:pt x="557582" y="1031820"/>
                  <a:pt x="1459070" y="130333"/>
                </a:cubicBez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DB1AA5D-184E-F599-ADC1-128C5DDAC14C}"/>
              </a:ext>
            </a:extLst>
          </p:cNvPr>
          <p:cNvSpPr txBox="1">
            <a:spLocks/>
          </p:cNvSpPr>
          <p:nvPr/>
        </p:nvSpPr>
        <p:spPr>
          <a:xfrm>
            <a:off x="611560" y="1347121"/>
            <a:ext cx="7992888" cy="2073021"/>
          </a:xfrm>
          <a:prstGeom prst="rect">
            <a:avLst/>
          </a:prstGeom>
          <a:solidFill>
            <a:srgbClr val="9933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200" b="1" kern="1200" dirty="0" err="1">
                <a:solidFill>
                  <a:schemeClr val="bg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ตารางกำหนดเกณฑ์การเสนอผลงานแต่ละระดับ</a:t>
            </a:r>
            <a:r>
              <a:rPr lang="en-US" sz="4200" b="1" kern="1200" dirty="0">
                <a:solidFill>
                  <a:schemeClr val="bg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</a:t>
            </a: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4200" b="1" kern="1200" dirty="0" err="1">
                <a:solidFill>
                  <a:schemeClr val="bg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สาขาวิศวกรรมสิ่งแวดล้อม</a:t>
            </a:r>
            <a:r>
              <a:rPr lang="en-US" sz="4200" kern="1200" dirty="0">
                <a:solidFill>
                  <a:schemeClr val="bg1"/>
                </a:solidFill>
                <a:latin typeface="TH SarabunPSK" panose="020B0500040200020003" pitchFamily="34" charset="-34"/>
                <a:ea typeface="+mj-ea"/>
                <a:cs typeface="TH SarabunPSK" panose="020B0500040200020003" pitchFamily="34" charset="-34"/>
              </a:rPr>
              <a:t> </a:t>
            </a:r>
            <a:endParaRPr lang="en-US" sz="4200" b="1" kern="1200" dirty="0">
              <a:solidFill>
                <a:schemeClr val="bg1"/>
              </a:solidFill>
              <a:latin typeface="TH SarabunPSK" panose="020B0500040200020003" pitchFamily="34" charset="-34"/>
              <a:ea typeface="+mj-ea"/>
              <a:cs typeface="TH SarabunPSK" panose="020B0500040200020003" pitchFamily="34" charset="-3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629484E-3792-4B3D-89AD-7C8A1ED0E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88920" y="4143589"/>
            <a:ext cx="3566160" cy="205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B3BA7-CAE4-F916-040B-0523CC25F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66764" y="4767262"/>
            <a:ext cx="951613" cy="27384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fld id="{EC2D1C59-4659-4BDD-8898-1358E13573A8}" type="slidenum">
              <a:rPr lang="en-US" sz="1200">
                <a:solidFill>
                  <a:schemeClr val="tx1">
                    <a:lumMod val="50000"/>
                    <a:lumOff val="50000"/>
                  </a:schemeClr>
                </a:solidFill>
              </a:rPr>
              <a:pPr defTabSz="914400"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en-US" sz="12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8" name="LOGO Council of  •  Engineers-13.png" descr="LOGO Council of  •  Engineers-13.png">
            <a:extLst>
              <a:ext uri="{FF2B5EF4-FFF2-40B4-BE49-F238E27FC236}">
                <a16:creationId xmlns:a16="http://schemas.microsoft.com/office/drawing/2014/main" id="{BBCE1500-4728-247B-594E-632E1AF68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93" y="258272"/>
            <a:ext cx="1265075" cy="758125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2191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FE64ED-E3D6-61F5-254C-424FC390A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76256" y="4814409"/>
            <a:ext cx="2133600" cy="273844"/>
          </a:xfrm>
        </p:spPr>
        <p:txBody>
          <a:bodyPr/>
          <a:lstStyle/>
          <a:p>
            <a:fld id="{EC2D1C59-4659-4BDD-8898-1358E13573A8}" type="slidenum">
              <a:rPr lang="en-US" smtClean="0"/>
              <a:t>8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6F192B8-F436-C95D-FCED-F5C4B51529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7584" y="30743"/>
            <a:ext cx="7632848" cy="506325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C48DBA-3015-27A2-A525-39EC2F6E8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087" y="0"/>
            <a:ext cx="775382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3926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B83EC52-E8D0-096D-CE4D-2AE8C6B6C1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592" y="51470"/>
            <a:ext cx="7560840" cy="501759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BDDE9D-DEE4-53E6-A3E1-99B16AC5F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48264" y="4731990"/>
            <a:ext cx="2133600" cy="273844"/>
          </a:xfrm>
        </p:spPr>
        <p:txBody>
          <a:bodyPr/>
          <a:lstStyle/>
          <a:p>
            <a:fld id="{EC2D1C59-4659-4BDD-8898-1358E13573A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21691"/>
      </p:ext>
    </p:extLst>
  </p:cSld>
  <p:clrMapOvr>
    <a:masterClrMapping/>
  </p:clrMapOvr>
</p:sld>
</file>

<file path=ppt/theme/theme1.xml><?xml version="1.0" encoding="utf-8"?>
<a:theme xmlns:a="http://schemas.openxmlformats.org/drawingml/2006/main" name="2_CO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E" id="{4C4EB8C1-F85C-48B5-BF76-554C1E262B26}" vid="{C005EA15-6118-441A-BEBE-E75309B9227C}"/>
    </a:ext>
  </a:extLst>
</a:theme>
</file>

<file path=ppt/theme/theme2.xml><?xml version="1.0" encoding="utf-8"?>
<a:theme xmlns:a="http://schemas.openxmlformats.org/drawingml/2006/main" name="การออกแบบที่กำหนดเอง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ed Orange">
    <a:dk1>
      <a:sysClr val="windowText" lastClr="000000"/>
    </a:dk1>
    <a:lt1>
      <a:sysClr val="window" lastClr="FFFFFF"/>
    </a:lt1>
    <a:dk2>
      <a:srgbClr val="505046"/>
    </a:dk2>
    <a:lt2>
      <a:srgbClr val="EEECE1"/>
    </a:lt2>
    <a:accent1>
      <a:srgbClr val="E84C22"/>
    </a:accent1>
    <a:accent2>
      <a:srgbClr val="FFBD47"/>
    </a:accent2>
    <a:accent3>
      <a:srgbClr val="B64926"/>
    </a:accent3>
    <a:accent4>
      <a:srgbClr val="FF8427"/>
    </a:accent4>
    <a:accent5>
      <a:srgbClr val="CC9900"/>
    </a:accent5>
    <a:accent6>
      <a:srgbClr val="B22600"/>
    </a:accent6>
    <a:hlink>
      <a:srgbClr val="CC9900"/>
    </a:hlink>
    <a:folHlink>
      <a:srgbClr val="666699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2771</TotalTime>
  <Words>1246</Words>
  <Application>Microsoft Office PowerPoint</Application>
  <PresentationFormat>On-screen Show (16:9)</PresentationFormat>
  <Paragraphs>256</Paragraphs>
  <Slides>34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AngsanaUPC</vt:lpstr>
      <vt:lpstr>Arial</vt:lpstr>
      <vt:lpstr>Calibri</vt:lpstr>
      <vt:lpstr>Calibri Light</vt:lpstr>
      <vt:lpstr>Century Gothic</vt:lpstr>
      <vt:lpstr>Cordia New</vt:lpstr>
      <vt:lpstr>DilleniaUPC</vt:lpstr>
      <vt:lpstr>FreesiaUPC</vt:lpstr>
      <vt:lpstr>Helvetica LT Std Light</vt:lpstr>
      <vt:lpstr>Tahoma</vt:lpstr>
      <vt:lpstr>TH SarabunPSK</vt:lpstr>
      <vt:lpstr>Wingdings</vt:lpstr>
      <vt:lpstr>2_COE</vt:lpstr>
      <vt:lpstr>การออกแบบที่กำหนดเอง</vt:lpstr>
      <vt:lpstr>Office Theme</vt:lpstr>
      <vt:lpstr>PowerPoint Presentation</vt:lpstr>
      <vt:lpstr>เกณฑ์การพิจารณาผลงานและสอบสัมภาษณ์ ระดับสามัญวิศวกร ระดับวุฒิวิศวกร และระดับภาคีวิศวกรพิเศษ สาขาวิศวกรรมสิ่งแวดล้อม</vt:lpstr>
      <vt:lpstr>คุณสมบัติของผู้ขอเลื่อนระดับเป็นสามัญวิศวกร</vt:lpstr>
      <vt:lpstr>คุณสมบัติของผู้ขอเลื่อนระดับเป็นวุฒิวิศวกร</vt:lpstr>
      <vt:lpstr> ข้อบังคับของสภาวิศวกรปี 2565 เรื่องหน่วยความรู้ (CPD)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ตัวอย่างผลงาน ระดับสามัญวิศวกร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คำแนะนำวิธีการเขียนผลงาน เพื่อเลื่อนระดับ สามัญ/วุฒิ</dc:title>
  <dc:creator>USER</dc:creator>
  <cp:lastModifiedBy>ทะเบียน(1)</cp:lastModifiedBy>
  <cp:revision>197</cp:revision>
  <cp:lastPrinted>2023-08-07T08:02:06Z</cp:lastPrinted>
  <dcterms:created xsi:type="dcterms:W3CDTF">2020-10-09T05:23:10Z</dcterms:created>
  <dcterms:modified xsi:type="dcterms:W3CDTF">2023-08-09T07:10:25Z</dcterms:modified>
</cp:coreProperties>
</file>